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1" r:id="rId1"/>
  </p:sldMasterIdLst>
  <p:notesMasterIdLst>
    <p:notesMasterId r:id="rId69"/>
  </p:notesMasterIdLst>
  <p:sldIdLst>
    <p:sldId id="256" r:id="rId2"/>
    <p:sldId id="531" r:id="rId3"/>
    <p:sldId id="420" r:id="rId4"/>
    <p:sldId id="421" r:id="rId5"/>
    <p:sldId id="422" r:id="rId6"/>
    <p:sldId id="423" r:id="rId7"/>
    <p:sldId id="442" r:id="rId8"/>
    <p:sldId id="384" r:id="rId9"/>
    <p:sldId id="530" r:id="rId10"/>
    <p:sldId id="507" r:id="rId11"/>
    <p:sldId id="508" r:id="rId12"/>
    <p:sldId id="510" r:id="rId13"/>
    <p:sldId id="509" r:id="rId14"/>
    <p:sldId id="506" r:id="rId15"/>
    <p:sldId id="511" r:id="rId16"/>
    <p:sldId id="512" r:id="rId17"/>
    <p:sldId id="513" r:id="rId18"/>
    <p:sldId id="514" r:id="rId19"/>
    <p:sldId id="515" r:id="rId20"/>
    <p:sldId id="430" r:id="rId21"/>
    <p:sldId id="434" r:id="rId22"/>
    <p:sldId id="516" r:id="rId23"/>
    <p:sldId id="519" r:id="rId24"/>
    <p:sldId id="520" r:id="rId25"/>
    <p:sldId id="521" r:id="rId26"/>
    <p:sldId id="522" r:id="rId27"/>
    <p:sldId id="523" r:id="rId28"/>
    <p:sldId id="425" r:id="rId29"/>
    <p:sldId id="403" r:id="rId30"/>
    <p:sldId id="451" r:id="rId31"/>
    <p:sldId id="444" r:id="rId32"/>
    <p:sldId id="445" r:id="rId33"/>
    <p:sldId id="446" r:id="rId34"/>
    <p:sldId id="447" r:id="rId35"/>
    <p:sldId id="452" r:id="rId36"/>
    <p:sldId id="461" r:id="rId37"/>
    <p:sldId id="462" r:id="rId38"/>
    <p:sldId id="466" r:id="rId39"/>
    <p:sldId id="467" r:id="rId40"/>
    <p:sldId id="468" r:id="rId41"/>
    <p:sldId id="470" r:id="rId42"/>
    <p:sldId id="472" r:id="rId43"/>
    <p:sldId id="473" r:id="rId44"/>
    <p:sldId id="474" r:id="rId45"/>
    <p:sldId id="503" r:id="rId46"/>
    <p:sldId id="476" r:id="rId47"/>
    <p:sldId id="480" r:id="rId48"/>
    <p:sldId id="481" r:id="rId49"/>
    <p:sldId id="482" r:id="rId50"/>
    <p:sldId id="484" r:id="rId51"/>
    <p:sldId id="485" r:id="rId52"/>
    <p:sldId id="488" r:id="rId53"/>
    <p:sldId id="504" r:id="rId54"/>
    <p:sldId id="489" r:id="rId55"/>
    <p:sldId id="490" r:id="rId56"/>
    <p:sldId id="505" r:id="rId57"/>
    <p:sldId id="493" r:id="rId58"/>
    <p:sldId id="494" r:id="rId59"/>
    <p:sldId id="495" r:id="rId60"/>
    <p:sldId id="496" r:id="rId61"/>
    <p:sldId id="498" r:id="rId62"/>
    <p:sldId id="499" r:id="rId63"/>
    <p:sldId id="501" r:id="rId64"/>
    <p:sldId id="502" r:id="rId65"/>
    <p:sldId id="443" r:id="rId66"/>
    <p:sldId id="393" r:id="rId67"/>
    <p:sldId id="529"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99" autoAdjust="0"/>
    <p:restoredTop sz="94336" autoAdjust="0"/>
  </p:normalViewPr>
  <p:slideViewPr>
    <p:cSldViewPr>
      <p:cViewPr>
        <p:scale>
          <a:sx n="68" d="100"/>
          <a:sy n="68" d="100"/>
        </p:scale>
        <p:origin x="-858" y="-126"/>
      </p:cViewPr>
      <p:guideLst>
        <p:guide orient="horz" pos="2160"/>
        <p:guide pos="3840"/>
      </p:guideLst>
    </p:cSldViewPr>
  </p:slideViewPr>
  <p:outlineViewPr>
    <p:cViewPr>
      <p:scale>
        <a:sx n="33" d="100"/>
        <a:sy n="33" d="100"/>
      </p:scale>
      <p:origin x="0" y="2189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45D04B-14FE-47BB-836B-22E08A58581F}"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pt-BR"/>
        </a:p>
      </dgm:t>
    </dgm:pt>
    <dgm:pt modelId="{9B4F6B1E-C96B-442D-AA4A-1488B4386331}">
      <dgm:prSet/>
      <dgm:spPr/>
      <dgm:t>
        <a:bodyPr/>
        <a:lstStyle/>
        <a:p>
          <a:pPr rtl="0"/>
          <a:r>
            <a:rPr lang="pt-BR" dirty="0" smtClean="0"/>
            <a:t>Características </a:t>
          </a:r>
          <a:r>
            <a:rPr lang="pt-BR" dirty="0"/>
            <a:t>das vítimas e dos agressores?</a:t>
          </a:r>
        </a:p>
      </dgm:t>
    </dgm:pt>
    <dgm:pt modelId="{503A830D-8AFC-4F48-946B-1877FF867B17}" type="parTrans" cxnId="{F903A354-4303-4D25-AAC2-090C3A0B19DD}">
      <dgm:prSet/>
      <dgm:spPr/>
      <dgm:t>
        <a:bodyPr/>
        <a:lstStyle/>
        <a:p>
          <a:endParaRPr lang="pt-BR"/>
        </a:p>
      </dgm:t>
    </dgm:pt>
    <dgm:pt modelId="{9F1D0DBF-E310-4DAC-A6AF-DE601BE8E2F5}" type="sibTrans" cxnId="{F903A354-4303-4D25-AAC2-090C3A0B19DD}">
      <dgm:prSet/>
      <dgm:spPr/>
      <dgm:t>
        <a:bodyPr/>
        <a:lstStyle/>
        <a:p>
          <a:endParaRPr lang="pt-BR"/>
        </a:p>
      </dgm:t>
    </dgm:pt>
    <dgm:pt modelId="{5B391AE5-EBCA-4696-8EDE-4976233A9083}">
      <dgm:prSet/>
      <dgm:spPr/>
      <dgm:t>
        <a:bodyPr/>
        <a:lstStyle/>
        <a:p>
          <a:pPr rtl="0"/>
          <a:r>
            <a:rPr lang="pt-BR" dirty="0"/>
            <a:t>Quais e quantos são os crimes e as suas características?</a:t>
          </a:r>
        </a:p>
      </dgm:t>
    </dgm:pt>
    <dgm:pt modelId="{40B673EF-51B6-428C-BC7B-6E38049BBAC9}" type="parTrans" cxnId="{DED21202-60C2-4AB3-9BEB-03DF5352F3EB}">
      <dgm:prSet/>
      <dgm:spPr/>
      <dgm:t>
        <a:bodyPr/>
        <a:lstStyle/>
        <a:p>
          <a:endParaRPr lang="pt-BR"/>
        </a:p>
      </dgm:t>
    </dgm:pt>
    <dgm:pt modelId="{1234A2DC-09B5-4395-AD0B-55AA37852951}" type="sibTrans" cxnId="{DED21202-60C2-4AB3-9BEB-03DF5352F3EB}">
      <dgm:prSet/>
      <dgm:spPr/>
      <dgm:t>
        <a:bodyPr/>
        <a:lstStyle/>
        <a:p>
          <a:endParaRPr lang="pt-BR"/>
        </a:p>
      </dgm:t>
    </dgm:pt>
    <dgm:pt modelId="{BBFC240F-F825-49AF-A02A-12DC88D91F1F}">
      <dgm:prSet/>
      <dgm:spPr/>
      <dgm:t>
        <a:bodyPr/>
        <a:lstStyle/>
        <a:p>
          <a:pPr rtl="0"/>
          <a:r>
            <a:rPr lang="pt-BR" dirty="0"/>
            <a:t>Como o nível de criminalidade modificou através do tempo?</a:t>
          </a:r>
        </a:p>
      </dgm:t>
    </dgm:pt>
    <dgm:pt modelId="{6E95E4A3-5E24-4A2E-A41D-AA1F98FE0074}" type="parTrans" cxnId="{C2D3436A-C9E1-4053-905C-7755CCAB1A45}">
      <dgm:prSet/>
      <dgm:spPr/>
      <dgm:t>
        <a:bodyPr/>
        <a:lstStyle/>
        <a:p>
          <a:endParaRPr lang="pt-BR"/>
        </a:p>
      </dgm:t>
    </dgm:pt>
    <dgm:pt modelId="{965ED8FB-64B4-4440-918F-1078DF7A31E2}" type="sibTrans" cxnId="{C2D3436A-C9E1-4053-905C-7755CCAB1A45}">
      <dgm:prSet/>
      <dgm:spPr/>
      <dgm:t>
        <a:bodyPr/>
        <a:lstStyle/>
        <a:p>
          <a:endParaRPr lang="pt-BR"/>
        </a:p>
      </dgm:t>
    </dgm:pt>
    <dgm:pt modelId="{1F356E0E-D7AC-41FA-95C8-8F813A1162BB}">
      <dgm:prSet/>
      <dgm:spPr/>
      <dgm:t>
        <a:bodyPr/>
        <a:lstStyle/>
        <a:p>
          <a:pPr rtl="0"/>
          <a:r>
            <a:rPr lang="pt-BR" dirty="0" smtClean="0"/>
            <a:t>Se os </a:t>
          </a:r>
          <a:r>
            <a:rPr lang="pt-BR" dirty="0"/>
            <a:t>crimes são reportados </a:t>
          </a:r>
          <a:r>
            <a:rPr lang="pt-BR" dirty="0" smtClean="0"/>
            <a:t>às autoridades; se não, </a:t>
          </a:r>
          <a:r>
            <a:rPr lang="pt-BR" dirty="0"/>
            <a:t>por quê?</a:t>
          </a:r>
        </a:p>
      </dgm:t>
    </dgm:pt>
    <dgm:pt modelId="{0021055E-E4E3-4B5A-BBD2-3D82B8CDF0ED}" type="parTrans" cxnId="{3FE55F83-714F-400E-87FC-5495EFB70392}">
      <dgm:prSet/>
      <dgm:spPr/>
      <dgm:t>
        <a:bodyPr/>
        <a:lstStyle/>
        <a:p>
          <a:endParaRPr lang="pt-BR"/>
        </a:p>
      </dgm:t>
    </dgm:pt>
    <dgm:pt modelId="{D535EE83-A4F5-4074-8854-E3F48B22C578}" type="sibTrans" cxnId="{3FE55F83-714F-400E-87FC-5495EFB70392}">
      <dgm:prSet/>
      <dgm:spPr/>
      <dgm:t>
        <a:bodyPr/>
        <a:lstStyle/>
        <a:p>
          <a:endParaRPr lang="pt-BR"/>
        </a:p>
      </dgm:t>
    </dgm:pt>
    <dgm:pt modelId="{C3CFA703-2AC2-4D77-BA97-EE4566B9A6BF}">
      <dgm:prSet/>
      <dgm:spPr/>
      <dgm:t>
        <a:bodyPr/>
        <a:lstStyle/>
        <a:p>
          <a:pPr rtl="0"/>
          <a:r>
            <a:rPr lang="pt-BR" dirty="0" smtClean="0"/>
            <a:t>Se existem </a:t>
          </a:r>
          <a:r>
            <a:rPr lang="pt-BR" dirty="0"/>
            <a:t>políticas de prevenção ao crime em funcionamento?</a:t>
          </a:r>
        </a:p>
      </dgm:t>
    </dgm:pt>
    <dgm:pt modelId="{0631DF58-6A97-4309-BC77-F6F74BFFDB59}" type="parTrans" cxnId="{DCC48121-B1AE-4E9C-9C4A-7B71953EBE28}">
      <dgm:prSet/>
      <dgm:spPr/>
      <dgm:t>
        <a:bodyPr/>
        <a:lstStyle/>
        <a:p>
          <a:endParaRPr lang="pt-BR"/>
        </a:p>
      </dgm:t>
    </dgm:pt>
    <dgm:pt modelId="{E60CD26E-EE32-4A09-B5B7-197469DCC58F}" type="sibTrans" cxnId="{DCC48121-B1AE-4E9C-9C4A-7B71953EBE28}">
      <dgm:prSet/>
      <dgm:spPr/>
      <dgm:t>
        <a:bodyPr/>
        <a:lstStyle/>
        <a:p>
          <a:endParaRPr lang="pt-BR"/>
        </a:p>
      </dgm:t>
    </dgm:pt>
    <dgm:pt modelId="{22AF504A-CEF6-455C-A19C-562FF4846FB1}">
      <dgm:prSet/>
      <dgm:spPr/>
      <dgm:t>
        <a:bodyPr/>
        <a:lstStyle/>
        <a:p>
          <a:pPr rtl="0"/>
          <a:r>
            <a:rPr lang="pt-BR" dirty="0" smtClean="0"/>
            <a:t>Relação </a:t>
          </a:r>
          <a:r>
            <a:rPr lang="pt-BR" dirty="0"/>
            <a:t>entre medo do crime e os níveis </a:t>
          </a:r>
          <a:r>
            <a:rPr lang="pt-BR" dirty="0" smtClean="0"/>
            <a:t>de criminalidade.	</a:t>
          </a:r>
          <a:endParaRPr lang="pt-BR" dirty="0"/>
        </a:p>
      </dgm:t>
    </dgm:pt>
    <dgm:pt modelId="{DC87BCA4-F5DF-4FB5-8BE1-6D53F328FF31}" type="parTrans" cxnId="{349D1269-B645-42A0-9BA0-5ECA6ADB79CA}">
      <dgm:prSet/>
      <dgm:spPr/>
      <dgm:t>
        <a:bodyPr/>
        <a:lstStyle/>
        <a:p>
          <a:endParaRPr lang="pt-BR"/>
        </a:p>
      </dgm:t>
    </dgm:pt>
    <dgm:pt modelId="{F1C9281F-BF1D-4F33-815E-0EC184B27688}" type="sibTrans" cxnId="{349D1269-B645-42A0-9BA0-5ECA6ADB79CA}">
      <dgm:prSet/>
      <dgm:spPr/>
      <dgm:t>
        <a:bodyPr/>
        <a:lstStyle/>
        <a:p>
          <a:endParaRPr lang="pt-BR"/>
        </a:p>
      </dgm:t>
    </dgm:pt>
    <dgm:pt modelId="{824965DD-D060-4A10-BD69-4C8E0046DE09}" type="pres">
      <dgm:prSet presAssocID="{5A45D04B-14FE-47BB-836B-22E08A58581F}" presName="linear" presStyleCnt="0">
        <dgm:presLayoutVars>
          <dgm:animLvl val="lvl"/>
          <dgm:resizeHandles val="exact"/>
        </dgm:presLayoutVars>
      </dgm:prSet>
      <dgm:spPr/>
      <dgm:t>
        <a:bodyPr/>
        <a:lstStyle/>
        <a:p>
          <a:endParaRPr lang="pt-BR"/>
        </a:p>
      </dgm:t>
    </dgm:pt>
    <dgm:pt modelId="{388C690D-6C3A-488C-AFDE-922311EB122C}" type="pres">
      <dgm:prSet presAssocID="{9B4F6B1E-C96B-442D-AA4A-1488B4386331}" presName="parentText" presStyleLbl="node1" presStyleIdx="0" presStyleCnt="6">
        <dgm:presLayoutVars>
          <dgm:chMax val="0"/>
          <dgm:bulletEnabled val="1"/>
        </dgm:presLayoutVars>
      </dgm:prSet>
      <dgm:spPr/>
      <dgm:t>
        <a:bodyPr/>
        <a:lstStyle/>
        <a:p>
          <a:endParaRPr lang="pt-BR"/>
        </a:p>
      </dgm:t>
    </dgm:pt>
    <dgm:pt modelId="{2CAD47B9-DDF9-4D93-9F8D-86A73B7A6931}" type="pres">
      <dgm:prSet presAssocID="{9F1D0DBF-E310-4DAC-A6AF-DE601BE8E2F5}" presName="spacer" presStyleCnt="0"/>
      <dgm:spPr/>
    </dgm:pt>
    <dgm:pt modelId="{F536294E-AE84-4182-AE95-E524632DED1A}" type="pres">
      <dgm:prSet presAssocID="{5B391AE5-EBCA-4696-8EDE-4976233A9083}" presName="parentText" presStyleLbl="node1" presStyleIdx="1" presStyleCnt="6">
        <dgm:presLayoutVars>
          <dgm:chMax val="0"/>
          <dgm:bulletEnabled val="1"/>
        </dgm:presLayoutVars>
      </dgm:prSet>
      <dgm:spPr/>
      <dgm:t>
        <a:bodyPr/>
        <a:lstStyle/>
        <a:p>
          <a:endParaRPr lang="pt-BR"/>
        </a:p>
      </dgm:t>
    </dgm:pt>
    <dgm:pt modelId="{20E49772-A1A6-477E-A53E-D8439B6B041A}" type="pres">
      <dgm:prSet presAssocID="{1234A2DC-09B5-4395-AD0B-55AA37852951}" presName="spacer" presStyleCnt="0"/>
      <dgm:spPr/>
    </dgm:pt>
    <dgm:pt modelId="{05DFBC72-1077-4F72-9113-B529E630D113}" type="pres">
      <dgm:prSet presAssocID="{BBFC240F-F825-49AF-A02A-12DC88D91F1F}" presName="parentText" presStyleLbl="node1" presStyleIdx="2" presStyleCnt="6">
        <dgm:presLayoutVars>
          <dgm:chMax val="0"/>
          <dgm:bulletEnabled val="1"/>
        </dgm:presLayoutVars>
      </dgm:prSet>
      <dgm:spPr/>
      <dgm:t>
        <a:bodyPr/>
        <a:lstStyle/>
        <a:p>
          <a:endParaRPr lang="pt-BR"/>
        </a:p>
      </dgm:t>
    </dgm:pt>
    <dgm:pt modelId="{3A798E17-93F4-41D2-BBEE-9C669E0DABBE}" type="pres">
      <dgm:prSet presAssocID="{965ED8FB-64B4-4440-918F-1078DF7A31E2}" presName="spacer" presStyleCnt="0"/>
      <dgm:spPr/>
    </dgm:pt>
    <dgm:pt modelId="{80523B52-2F48-48DB-AD32-387E05AA83B0}" type="pres">
      <dgm:prSet presAssocID="{1F356E0E-D7AC-41FA-95C8-8F813A1162BB}" presName="parentText" presStyleLbl="node1" presStyleIdx="3" presStyleCnt="6">
        <dgm:presLayoutVars>
          <dgm:chMax val="0"/>
          <dgm:bulletEnabled val="1"/>
        </dgm:presLayoutVars>
      </dgm:prSet>
      <dgm:spPr/>
      <dgm:t>
        <a:bodyPr/>
        <a:lstStyle/>
        <a:p>
          <a:endParaRPr lang="pt-BR"/>
        </a:p>
      </dgm:t>
    </dgm:pt>
    <dgm:pt modelId="{2360CFC8-9D52-4574-9C57-6E83038CCFC7}" type="pres">
      <dgm:prSet presAssocID="{D535EE83-A4F5-4074-8854-E3F48B22C578}" presName="spacer" presStyleCnt="0"/>
      <dgm:spPr/>
    </dgm:pt>
    <dgm:pt modelId="{A98127ED-D117-469B-8070-788A50DF2DEA}" type="pres">
      <dgm:prSet presAssocID="{C3CFA703-2AC2-4D77-BA97-EE4566B9A6BF}" presName="parentText" presStyleLbl="node1" presStyleIdx="4" presStyleCnt="6">
        <dgm:presLayoutVars>
          <dgm:chMax val="0"/>
          <dgm:bulletEnabled val="1"/>
        </dgm:presLayoutVars>
      </dgm:prSet>
      <dgm:spPr/>
      <dgm:t>
        <a:bodyPr/>
        <a:lstStyle/>
        <a:p>
          <a:endParaRPr lang="pt-BR"/>
        </a:p>
      </dgm:t>
    </dgm:pt>
    <dgm:pt modelId="{A0D85F3D-87EC-481C-B667-9BB708424D05}" type="pres">
      <dgm:prSet presAssocID="{E60CD26E-EE32-4A09-B5B7-197469DCC58F}" presName="spacer" presStyleCnt="0"/>
      <dgm:spPr/>
    </dgm:pt>
    <dgm:pt modelId="{40008A31-2324-4D53-B17B-9305AB79450E}" type="pres">
      <dgm:prSet presAssocID="{22AF504A-CEF6-455C-A19C-562FF4846FB1}" presName="parentText" presStyleLbl="node1" presStyleIdx="5" presStyleCnt="6">
        <dgm:presLayoutVars>
          <dgm:chMax val="0"/>
          <dgm:bulletEnabled val="1"/>
        </dgm:presLayoutVars>
      </dgm:prSet>
      <dgm:spPr/>
      <dgm:t>
        <a:bodyPr/>
        <a:lstStyle/>
        <a:p>
          <a:endParaRPr lang="pt-BR"/>
        </a:p>
      </dgm:t>
    </dgm:pt>
  </dgm:ptLst>
  <dgm:cxnLst>
    <dgm:cxn modelId="{DCC48121-B1AE-4E9C-9C4A-7B71953EBE28}" srcId="{5A45D04B-14FE-47BB-836B-22E08A58581F}" destId="{C3CFA703-2AC2-4D77-BA97-EE4566B9A6BF}" srcOrd="4" destOrd="0" parTransId="{0631DF58-6A97-4309-BC77-F6F74BFFDB59}" sibTransId="{E60CD26E-EE32-4A09-B5B7-197469DCC58F}"/>
    <dgm:cxn modelId="{643C2CB6-C897-4ABA-BBC4-92FEF6F1BF65}" type="presOf" srcId="{5B391AE5-EBCA-4696-8EDE-4976233A9083}" destId="{F536294E-AE84-4182-AE95-E524632DED1A}" srcOrd="0" destOrd="0" presId="urn:microsoft.com/office/officeart/2005/8/layout/vList2"/>
    <dgm:cxn modelId="{3FE55F83-714F-400E-87FC-5495EFB70392}" srcId="{5A45D04B-14FE-47BB-836B-22E08A58581F}" destId="{1F356E0E-D7AC-41FA-95C8-8F813A1162BB}" srcOrd="3" destOrd="0" parTransId="{0021055E-E4E3-4B5A-BBD2-3D82B8CDF0ED}" sibTransId="{D535EE83-A4F5-4074-8854-E3F48B22C578}"/>
    <dgm:cxn modelId="{14E62BF2-BF17-49A5-BFF8-7FEE464C2BF7}" type="presOf" srcId="{5A45D04B-14FE-47BB-836B-22E08A58581F}" destId="{824965DD-D060-4A10-BD69-4C8E0046DE09}" srcOrd="0" destOrd="0" presId="urn:microsoft.com/office/officeart/2005/8/layout/vList2"/>
    <dgm:cxn modelId="{F903A354-4303-4D25-AAC2-090C3A0B19DD}" srcId="{5A45D04B-14FE-47BB-836B-22E08A58581F}" destId="{9B4F6B1E-C96B-442D-AA4A-1488B4386331}" srcOrd="0" destOrd="0" parTransId="{503A830D-8AFC-4F48-946B-1877FF867B17}" sibTransId="{9F1D0DBF-E310-4DAC-A6AF-DE601BE8E2F5}"/>
    <dgm:cxn modelId="{DED21202-60C2-4AB3-9BEB-03DF5352F3EB}" srcId="{5A45D04B-14FE-47BB-836B-22E08A58581F}" destId="{5B391AE5-EBCA-4696-8EDE-4976233A9083}" srcOrd="1" destOrd="0" parTransId="{40B673EF-51B6-428C-BC7B-6E38049BBAC9}" sibTransId="{1234A2DC-09B5-4395-AD0B-55AA37852951}"/>
    <dgm:cxn modelId="{F2612ABE-9171-438F-B164-F1AAFE0573D1}" type="presOf" srcId="{22AF504A-CEF6-455C-A19C-562FF4846FB1}" destId="{40008A31-2324-4D53-B17B-9305AB79450E}" srcOrd="0" destOrd="0" presId="urn:microsoft.com/office/officeart/2005/8/layout/vList2"/>
    <dgm:cxn modelId="{349D1269-B645-42A0-9BA0-5ECA6ADB79CA}" srcId="{5A45D04B-14FE-47BB-836B-22E08A58581F}" destId="{22AF504A-CEF6-455C-A19C-562FF4846FB1}" srcOrd="5" destOrd="0" parTransId="{DC87BCA4-F5DF-4FB5-8BE1-6D53F328FF31}" sibTransId="{F1C9281F-BF1D-4F33-815E-0EC184B27688}"/>
    <dgm:cxn modelId="{F80BE08C-6640-4FD2-B75F-5E0F645D80AA}" type="presOf" srcId="{BBFC240F-F825-49AF-A02A-12DC88D91F1F}" destId="{05DFBC72-1077-4F72-9113-B529E630D113}" srcOrd="0" destOrd="0" presId="urn:microsoft.com/office/officeart/2005/8/layout/vList2"/>
    <dgm:cxn modelId="{97BC6D93-B406-4DFB-9056-72067F769E25}" type="presOf" srcId="{1F356E0E-D7AC-41FA-95C8-8F813A1162BB}" destId="{80523B52-2F48-48DB-AD32-387E05AA83B0}" srcOrd="0" destOrd="0" presId="urn:microsoft.com/office/officeart/2005/8/layout/vList2"/>
    <dgm:cxn modelId="{B9160E22-0300-48A3-9651-0A5A308C0BE2}" type="presOf" srcId="{C3CFA703-2AC2-4D77-BA97-EE4566B9A6BF}" destId="{A98127ED-D117-469B-8070-788A50DF2DEA}" srcOrd="0" destOrd="0" presId="urn:microsoft.com/office/officeart/2005/8/layout/vList2"/>
    <dgm:cxn modelId="{AC383150-6E54-4EB9-A260-9AD0504C5381}" type="presOf" srcId="{9B4F6B1E-C96B-442D-AA4A-1488B4386331}" destId="{388C690D-6C3A-488C-AFDE-922311EB122C}" srcOrd="0" destOrd="0" presId="urn:microsoft.com/office/officeart/2005/8/layout/vList2"/>
    <dgm:cxn modelId="{C2D3436A-C9E1-4053-905C-7755CCAB1A45}" srcId="{5A45D04B-14FE-47BB-836B-22E08A58581F}" destId="{BBFC240F-F825-49AF-A02A-12DC88D91F1F}" srcOrd="2" destOrd="0" parTransId="{6E95E4A3-5E24-4A2E-A41D-AA1F98FE0074}" sibTransId="{965ED8FB-64B4-4440-918F-1078DF7A31E2}"/>
    <dgm:cxn modelId="{29A07E61-BD52-4789-8456-05752E176544}" type="presParOf" srcId="{824965DD-D060-4A10-BD69-4C8E0046DE09}" destId="{388C690D-6C3A-488C-AFDE-922311EB122C}" srcOrd="0" destOrd="0" presId="urn:microsoft.com/office/officeart/2005/8/layout/vList2"/>
    <dgm:cxn modelId="{95B48F8C-E843-4C47-8383-7345308A010C}" type="presParOf" srcId="{824965DD-D060-4A10-BD69-4C8E0046DE09}" destId="{2CAD47B9-DDF9-4D93-9F8D-86A73B7A6931}" srcOrd="1" destOrd="0" presId="urn:microsoft.com/office/officeart/2005/8/layout/vList2"/>
    <dgm:cxn modelId="{750A6BD0-E258-448B-96ED-A5DA3CC601E7}" type="presParOf" srcId="{824965DD-D060-4A10-BD69-4C8E0046DE09}" destId="{F536294E-AE84-4182-AE95-E524632DED1A}" srcOrd="2" destOrd="0" presId="urn:microsoft.com/office/officeart/2005/8/layout/vList2"/>
    <dgm:cxn modelId="{9D90BD75-AC28-4781-AEFD-98BE56E12BCA}" type="presParOf" srcId="{824965DD-D060-4A10-BD69-4C8E0046DE09}" destId="{20E49772-A1A6-477E-A53E-D8439B6B041A}" srcOrd="3" destOrd="0" presId="urn:microsoft.com/office/officeart/2005/8/layout/vList2"/>
    <dgm:cxn modelId="{A97C3D18-F1B0-4052-9044-BEDFFD083E43}" type="presParOf" srcId="{824965DD-D060-4A10-BD69-4C8E0046DE09}" destId="{05DFBC72-1077-4F72-9113-B529E630D113}" srcOrd="4" destOrd="0" presId="urn:microsoft.com/office/officeart/2005/8/layout/vList2"/>
    <dgm:cxn modelId="{633279F5-8541-4B9F-9A7F-7A12B73E4E06}" type="presParOf" srcId="{824965DD-D060-4A10-BD69-4C8E0046DE09}" destId="{3A798E17-93F4-41D2-BBEE-9C669E0DABBE}" srcOrd="5" destOrd="0" presId="urn:microsoft.com/office/officeart/2005/8/layout/vList2"/>
    <dgm:cxn modelId="{E7B8E4C2-5130-4012-AB57-4E5DCDEC7A95}" type="presParOf" srcId="{824965DD-D060-4A10-BD69-4C8E0046DE09}" destId="{80523B52-2F48-48DB-AD32-387E05AA83B0}" srcOrd="6" destOrd="0" presId="urn:microsoft.com/office/officeart/2005/8/layout/vList2"/>
    <dgm:cxn modelId="{3F0FC665-2225-4428-A124-2F408BEDB0B7}" type="presParOf" srcId="{824965DD-D060-4A10-BD69-4C8E0046DE09}" destId="{2360CFC8-9D52-4574-9C57-6E83038CCFC7}" srcOrd="7" destOrd="0" presId="urn:microsoft.com/office/officeart/2005/8/layout/vList2"/>
    <dgm:cxn modelId="{25B7D2A6-2E27-4AC3-BF49-3CD971F0EBD0}" type="presParOf" srcId="{824965DD-D060-4A10-BD69-4C8E0046DE09}" destId="{A98127ED-D117-469B-8070-788A50DF2DEA}" srcOrd="8" destOrd="0" presId="urn:microsoft.com/office/officeart/2005/8/layout/vList2"/>
    <dgm:cxn modelId="{A3681725-B149-43AF-814A-89306D08AA24}" type="presParOf" srcId="{824965DD-D060-4A10-BD69-4C8E0046DE09}" destId="{A0D85F3D-87EC-481C-B667-9BB708424D05}" srcOrd="9" destOrd="0" presId="urn:microsoft.com/office/officeart/2005/8/layout/vList2"/>
    <dgm:cxn modelId="{1080B41E-FD47-42B4-9991-B4F52A8F3A87}" type="presParOf" srcId="{824965DD-D060-4A10-BD69-4C8E0046DE09}" destId="{40008A31-2324-4D53-B17B-9305AB79450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C690D-6C3A-488C-AFDE-922311EB122C}">
      <dsp:nvSpPr>
        <dsp:cNvPr id="0" name=""/>
        <dsp:cNvSpPr/>
      </dsp:nvSpPr>
      <dsp:spPr>
        <a:xfrm>
          <a:off x="0" y="174799"/>
          <a:ext cx="8136904" cy="49139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pt-BR" sz="2100" kern="1200" dirty="0" smtClean="0"/>
            <a:t>Características </a:t>
          </a:r>
          <a:r>
            <a:rPr lang="pt-BR" sz="2100" kern="1200" dirty="0"/>
            <a:t>das vítimas e dos agressores?</a:t>
          </a:r>
        </a:p>
      </dsp:txBody>
      <dsp:txXfrm>
        <a:off x="23988" y="198787"/>
        <a:ext cx="8088928" cy="443423"/>
      </dsp:txXfrm>
    </dsp:sp>
    <dsp:sp modelId="{F536294E-AE84-4182-AE95-E524632DED1A}">
      <dsp:nvSpPr>
        <dsp:cNvPr id="0" name=""/>
        <dsp:cNvSpPr/>
      </dsp:nvSpPr>
      <dsp:spPr>
        <a:xfrm>
          <a:off x="0" y="726679"/>
          <a:ext cx="8136904" cy="49139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pt-BR" sz="2100" kern="1200" dirty="0"/>
            <a:t>Quais e quantos são os crimes e as suas características?</a:t>
          </a:r>
        </a:p>
      </dsp:txBody>
      <dsp:txXfrm>
        <a:off x="23988" y="750667"/>
        <a:ext cx="8088928" cy="443423"/>
      </dsp:txXfrm>
    </dsp:sp>
    <dsp:sp modelId="{05DFBC72-1077-4F72-9113-B529E630D113}">
      <dsp:nvSpPr>
        <dsp:cNvPr id="0" name=""/>
        <dsp:cNvSpPr/>
      </dsp:nvSpPr>
      <dsp:spPr>
        <a:xfrm>
          <a:off x="0" y="1278559"/>
          <a:ext cx="8136904" cy="49139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pt-BR" sz="2100" kern="1200" dirty="0"/>
            <a:t>Como o nível de criminalidade modificou através do tempo?</a:t>
          </a:r>
        </a:p>
      </dsp:txBody>
      <dsp:txXfrm>
        <a:off x="23988" y="1302547"/>
        <a:ext cx="8088928" cy="443423"/>
      </dsp:txXfrm>
    </dsp:sp>
    <dsp:sp modelId="{80523B52-2F48-48DB-AD32-387E05AA83B0}">
      <dsp:nvSpPr>
        <dsp:cNvPr id="0" name=""/>
        <dsp:cNvSpPr/>
      </dsp:nvSpPr>
      <dsp:spPr>
        <a:xfrm>
          <a:off x="0" y="1830439"/>
          <a:ext cx="8136904" cy="49139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pt-BR" sz="2100" kern="1200" dirty="0" smtClean="0"/>
            <a:t>Se os </a:t>
          </a:r>
          <a:r>
            <a:rPr lang="pt-BR" sz="2100" kern="1200" dirty="0"/>
            <a:t>crimes são reportados </a:t>
          </a:r>
          <a:r>
            <a:rPr lang="pt-BR" sz="2100" kern="1200" dirty="0" smtClean="0"/>
            <a:t>às autoridades; se não, </a:t>
          </a:r>
          <a:r>
            <a:rPr lang="pt-BR" sz="2100" kern="1200" dirty="0"/>
            <a:t>por quê?</a:t>
          </a:r>
        </a:p>
      </dsp:txBody>
      <dsp:txXfrm>
        <a:off x="23988" y="1854427"/>
        <a:ext cx="8088928" cy="443423"/>
      </dsp:txXfrm>
    </dsp:sp>
    <dsp:sp modelId="{A98127ED-D117-469B-8070-788A50DF2DEA}">
      <dsp:nvSpPr>
        <dsp:cNvPr id="0" name=""/>
        <dsp:cNvSpPr/>
      </dsp:nvSpPr>
      <dsp:spPr>
        <a:xfrm>
          <a:off x="0" y="2382319"/>
          <a:ext cx="8136904" cy="49139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pt-BR" sz="2100" kern="1200" dirty="0" smtClean="0"/>
            <a:t>Se existem </a:t>
          </a:r>
          <a:r>
            <a:rPr lang="pt-BR" sz="2100" kern="1200" dirty="0"/>
            <a:t>políticas de prevenção ao crime em funcionamento?</a:t>
          </a:r>
        </a:p>
      </dsp:txBody>
      <dsp:txXfrm>
        <a:off x="23988" y="2406307"/>
        <a:ext cx="8088928" cy="443423"/>
      </dsp:txXfrm>
    </dsp:sp>
    <dsp:sp modelId="{40008A31-2324-4D53-B17B-9305AB79450E}">
      <dsp:nvSpPr>
        <dsp:cNvPr id="0" name=""/>
        <dsp:cNvSpPr/>
      </dsp:nvSpPr>
      <dsp:spPr>
        <a:xfrm>
          <a:off x="0" y="2934200"/>
          <a:ext cx="8136904" cy="49139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pt-BR" sz="2100" kern="1200" dirty="0" smtClean="0"/>
            <a:t>Relação </a:t>
          </a:r>
          <a:r>
            <a:rPr lang="pt-BR" sz="2100" kern="1200" dirty="0"/>
            <a:t>entre medo do crime e os níveis </a:t>
          </a:r>
          <a:r>
            <a:rPr lang="pt-BR" sz="2100" kern="1200" dirty="0" smtClean="0"/>
            <a:t>de criminalidade.	</a:t>
          </a:r>
          <a:endParaRPr lang="pt-BR" sz="2100" kern="1200" dirty="0"/>
        </a:p>
      </dsp:txBody>
      <dsp:txXfrm>
        <a:off x="23988" y="2958188"/>
        <a:ext cx="8088928" cy="4434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3DB235-72EF-4BA8-A400-6C1E52273B7C}" type="datetimeFigureOut">
              <a:rPr lang="pt-BR" smtClean="0"/>
              <a:pPr/>
              <a:t>14/11/2018</a:t>
            </a:fld>
            <a:endParaRPr lang="pt-BR"/>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CAEB59-1443-4BA7-87A9-D3A245C99CBE}" type="slidenum">
              <a:rPr lang="pt-BR" smtClean="0"/>
              <a:pPr/>
              <a:t>‹nº›</a:t>
            </a:fld>
            <a:endParaRPr lang="pt-BR"/>
          </a:p>
        </p:txBody>
      </p:sp>
    </p:spTree>
    <p:extLst>
      <p:ext uri="{BB962C8B-B14F-4D97-AF65-F5344CB8AC3E}">
        <p14:creationId xmlns:p14="http://schemas.microsoft.com/office/powerpoint/2010/main" val="1088397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49280"/>
            <a:ext cx="12192000" cy="90872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pt-BR"/>
              <a:t>Clique para editar estilo do título mestre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D091771D-1186-445D-93F6-3B3070159F80}" type="datetime1">
              <a:rPr lang="pt-BR" smtClean="0"/>
              <a:pPr/>
              <a:t>14/11/2018</a:t>
            </a:fld>
            <a:endParaRPr lang="pt-BR"/>
          </a:p>
        </p:txBody>
      </p:sp>
      <p:sp>
        <p:nvSpPr>
          <p:cNvPr id="5" name="Footer Placeholder 4"/>
          <p:cNvSpPr>
            <a:spLocks noGrp="1"/>
          </p:cNvSpPr>
          <p:nvPr>
            <p:ph type="ftr" sz="quarter" idx="11"/>
          </p:nvPr>
        </p:nvSpPr>
        <p:spPr>
          <a:xfrm>
            <a:off x="1371600" y="4323845"/>
            <a:ext cx="6400800" cy="365125"/>
          </a:xfrm>
        </p:spPr>
        <p:txBody>
          <a:bodyPr/>
          <a:lstStyle/>
          <a:p>
            <a:endParaRPr lang="pt-BR"/>
          </a:p>
        </p:txBody>
      </p:sp>
      <p:sp>
        <p:nvSpPr>
          <p:cNvPr id="6" name="Slide Number Placeholder 5"/>
          <p:cNvSpPr>
            <a:spLocks noGrp="1"/>
          </p:cNvSpPr>
          <p:nvPr>
            <p:ph type="sldNum" sz="quarter" idx="12"/>
          </p:nvPr>
        </p:nvSpPr>
        <p:spPr>
          <a:xfrm>
            <a:off x="8077200" y="1430866"/>
            <a:ext cx="2743200" cy="365125"/>
          </a:xfrm>
        </p:spPr>
        <p:txBody>
          <a:bodyPr/>
          <a:lstStyle/>
          <a:p>
            <a:fld id="{DF28FB93-0A08-4E7D-8E63-9EFA29F1E093}" type="slidenum">
              <a:rPr lang="pt-BR" smtClean="0"/>
              <a:pPr/>
              <a:t>‹nº›</a:t>
            </a:fld>
            <a:endParaRPr lang="pt-BR"/>
          </a:p>
        </p:txBody>
      </p:sp>
    </p:spTree>
  </p:cSld>
  <p:clrMapOvr>
    <a:masterClrMapping/>
  </p:clrMapOvr>
  <p:hf sldNum="0" hdr="0" ftr="0" dt="0"/>
  <p:extLst mod="1">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pt-BR"/>
              <a:t>Clique para editar estilo do título mestre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Arraste a imagem para o espaço reservado ou clique no ícone para adicionar</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D091771D-1186-445D-93F6-3B3070159F80}" type="datetime1">
              <a:rPr lang="pt-BR" smtClean="0"/>
              <a:pPr/>
              <a:t>14/11/2018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F28FB93-0A08-4E7D-8E63-9EFA29F1E093}" type="slidenum">
              <a:rPr lang="pt-BR" smtClean="0"/>
              <a:pPr/>
              <a:t>‹nº›</a:t>
            </a:fld>
            <a:endParaRPr lang="pt-B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e Legenda">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pt-BR"/>
              <a:t>Clique para editar estilo do título mestre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091771D-1186-445D-93F6-3B3070159F80}" type="datetime1">
              <a:rPr lang="pt-BR" smtClean="0"/>
              <a:pPr/>
              <a:t>14/11/2018</a:t>
            </a:fld>
            <a:endParaRPr lang="pt-BR"/>
          </a:p>
        </p:txBody>
      </p:sp>
      <p:sp>
        <p:nvSpPr>
          <p:cNvPr id="6" name="Footer Placeholder 5"/>
          <p:cNvSpPr>
            <a:spLocks noGrp="1"/>
          </p:cNvSpPr>
          <p:nvPr>
            <p:ph type="ftr" sz="quarter" idx="11"/>
          </p:nvPr>
        </p:nvSpPr>
        <p:spPr>
          <a:xfrm>
            <a:off x="685800" y="379941"/>
            <a:ext cx="6991492" cy="365125"/>
          </a:xfrm>
        </p:spPr>
        <p:txBody>
          <a:bodyPr/>
          <a:lstStyle/>
          <a:p>
            <a:endParaRPr lang="pt-BR"/>
          </a:p>
        </p:txBody>
      </p:sp>
      <p:sp>
        <p:nvSpPr>
          <p:cNvPr id="7" name="Slide Number Placeholder 6"/>
          <p:cNvSpPr>
            <a:spLocks noGrp="1"/>
          </p:cNvSpPr>
          <p:nvPr>
            <p:ph type="sldNum" sz="quarter" idx="12"/>
          </p:nvPr>
        </p:nvSpPr>
        <p:spPr>
          <a:xfrm>
            <a:off x="10862452" y="381000"/>
            <a:ext cx="643748" cy="365125"/>
          </a:xfrm>
        </p:spPr>
        <p:txBody>
          <a:bodyPr/>
          <a:lstStyle/>
          <a:p>
            <a:fld id="{DF28FB93-0A08-4E7D-8E63-9EFA29F1E093}" type="slidenum">
              <a:rPr lang="pt-BR" smtClean="0"/>
              <a:pPr/>
              <a:t>‹nº›</a:t>
            </a:fld>
            <a:endParaRPr lang="pt-B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ção com Legenda">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pt-BR"/>
              <a:t>Clique para editar estilo do título mestre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091771D-1186-445D-93F6-3B3070159F80}" type="datetime1">
              <a:rPr lang="pt-BR" smtClean="0"/>
              <a:pPr/>
              <a:t>14/11/2018</a:t>
            </a:fld>
            <a:endParaRPr lang="pt-BR"/>
          </a:p>
        </p:txBody>
      </p:sp>
      <p:sp>
        <p:nvSpPr>
          <p:cNvPr id="6" name="Footer Placeholder 5"/>
          <p:cNvSpPr>
            <a:spLocks noGrp="1"/>
          </p:cNvSpPr>
          <p:nvPr>
            <p:ph type="ftr" sz="quarter" idx="11"/>
          </p:nvPr>
        </p:nvSpPr>
        <p:spPr>
          <a:xfrm>
            <a:off x="685800" y="379941"/>
            <a:ext cx="6991492" cy="365125"/>
          </a:xfrm>
        </p:spPr>
        <p:txBody>
          <a:bodyPr/>
          <a:lstStyle/>
          <a:p>
            <a:endParaRPr lang="pt-BR"/>
          </a:p>
        </p:txBody>
      </p:sp>
      <p:sp>
        <p:nvSpPr>
          <p:cNvPr id="7" name="Slide Number Placeholder 6"/>
          <p:cNvSpPr>
            <a:spLocks noGrp="1"/>
          </p:cNvSpPr>
          <p:nvPr>
            <p:ph type="sldNum" sz="quarter" idx="12"/>
          </p:nvPr>
        </p:nvSpPr>
        <p:spPr>
          <a:xfrm>
            <a:off x="10862452" y="381000"/>
            <a:ext cx="643748" cy="365125"/>
          </a:xfrm>
        </p:spPr>
        <p:txBody>
          <a:bodyPr/>
          <a:lstStyle/>
          <a:p>
            <a:fld id="{DF28FB93-0A08-4E7D-8E63-9EFA29F1E093}" type="slidenum">
              <a:rPr lang="pt-BR" smtClean="0"/>
              <a:pPr/>
              <a:t>‹nº›</a:t>
            </a:fld>
            <a:endParaRPr lang="pt-B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ão de Nom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pt-BR"/>
              <a:t>Clique para editar estilo do título mestre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D091771D-1186-445D-93F6-3B3070159F80}" type="datetime1">
              <a:rPr lang="pt-BR" smtClean="0"/>
              <a:pPr/>
              <a:t>14/11/2018</a:t>
            </a:fld>
            <a:endParaRPr lang="pt-BR"/>
          </a:p>
        </p:txBody>
      </p:sp>
      <p:sp>
        <p:nvSpPr>
          <p:cNvPr id="6" name="Footer Placeholder 5"/>
          <p:cNvSpPr>
            <a:spLocks noGrp="1"/>
          </p:cNvSpPr>
          <p:nvPr>
            <p:ph type="ftr" sz="quarter" idx="11"/>
          </p:nvPr>
        </p:nvSpPr>
        <p:spPr>
          <a:xfrm>
            <a:off x="685800" y="378883"/>
            <a:ext cx="6991492" cy="365125"/>
          </a:xfrm>
        </p:spPr>
        <p:txBody>
          <a:bodyPr/>
          <a:lstStyle/>
          <a:p>
            <a:endParaRPr lang="pt-BR"/>
          </a:p>
        </p:txBody>
      </p:sp>
      <p:sp>
        <p:nvSpPr>
          <p:cNvPr id="7" name="Slide Number Placeholder 6"/>
          <p:cNvSpPr>
            <a:spLocks noGrp="1"/>
          </p:cNvSpPr>
          <p:nvPr>
            <p:ph type="sldNum" sz="quarter" idx="12"/>
          </p:nvPr>
        </p:nvSpPr>
        <p:spPr>
          <a:xfrm>
            <a:off x="10862452" y="381000"/>
            <a:ext cx="643748" cy="365125"/>
          </a:xfrm>
        </p:spPr>
        <p:txBody>
          <a:bodyPr/>
          <a:lstStyle/>
          <a:p>
            <a:fld id="{DF28FB93-0A08-4E7D-8E63-9EFA29F1E093}" type="slidenum">
              <a:rPr lang="pt-BR" smtClean="0"/>
              <a:pPr/>
              <a:t>‹nº›</a:t>
            </a:fld>
            <a:endParaRPr lang="pt-BR"/>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pt-BR"/>
              <a:t>Clique para editar estilo do título mestre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D091771D-1186-445D-93F6-3B3070159F80}" type="datetime1">
              <a:rPr lang="pt-BR" smtClean="0"/>
              <a:pPr/>
              <a:t>14/11/2018</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DF28FB93-0A08-4E7D-8E63-9EFA29F1E093}" type="slidenum">
              <a:rPr lang="pt-BR" smtClean="0"/>
              <a:pPr/>
              <a:t>‹nº›</a:t>
            </a:fld>
            <a:endParaRPr lang="pt-BR"/>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pt-BR"/>
              <a:t>Clique para editar estilo do título mestre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Arraste a imagem para o espaço reservado ou clique no ícone para adicionar</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Arraste a imagem para o espaço reservado ou clique no ícone para adicionar</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Arraste a imagem para o espaço reservado ou clique no ícone para adicionar</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D091771D-1186-445D-93F6-3B3070159F80}" type="datetime1">
              <a:rPr lang="pt-BR" smtClean="0"/>
              <a:pPr/>
              <a:t>14/11/2018</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DF28FB93-0A08-4E7D-8E63-9EFA29F1E093}" type="slidenum">
              <a:rPr lang="pt-BR" smtClean="0"/>
              <a:pPr/>
              <a:t>‹nº›</a:t>
            </a:fld>
            <a:endParaRPr lang="pt-BR"/>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estilo do título mestre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091771D-1186-445D-93F6-3B3070159F80}" type="datetime1">
              <a:rPr lang="pt-BR" smtClean="0"/>
              <a:pPr/>
              <a:t>14/11/2018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F28FB93-0A08-4E7D-8E63-9EFA29F1E093}" type="slidenum">
              <a:rPr lang="pt-BR" smtClean="0"/>
              <a:pPr/>
              <a:t>‹nº›</a:t>
            </a:fld>
            <a:endParaRPr lang="pt-BR"/>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pt-BR"/>
              <a:t>Clique para editar estilo do título mestre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D091771D-1186-445D-93F6-3B3070159F80}" type="datetime1">
              <a:rPr lang="pt-BR" smtClean="0"/>
              <a:pPr/>
              <a:t>14/11/2018</a:t>
            </a:fld>
            <a:endParaRPr lang="pt-BR"/>
          </a:p>
        </p:txBody>
      </p:sp>
      <p:sp>
        <p:nvSpPr>
          <p:cNvPr id="5" name="Footer Placeholder 4"/>
          <p:cNvSpPr>
            <a:spLocks noGrp="1"/>
          </p:cNvSpPr>
          <p:nvPr>
            <p:ph type="ftr" sz="quarter" idx="11"/>
          </p:nvPr>
        </p:nvSpPr>
        <p:spPr>
          <a:xfrm>
            <a:off x="685800" y="381000"/>
            <a:ext cx="6991492" cy="365125"/>
          </a:xfrm>
        </p:spPr>
        <p:txBody>
          <a:bodyPr/>
          <a:lstStyle/>
          <a:p>
            <a:endParaRPr lang="pt-BR"/>
          </a:p>
        </p:txBody>
      </p:sp>
      <p:sp>
        <p:nvSpPr>
          <p:cNvPr id="6" name="Slide Number Placeholder 5"/>
          <p:cNvSpPr>
            <a:spLocks noGrp="1"/>
          </p:cNvSpPr>
          <p:nvPr>
            <p:ph type="sldNum" sz="quarter" idx="12"/>
          </p:nvPr>
        </p:nvSpPr>
        <p:spPr>
          <a:xfrm>
            <a:off x="10862452" y="381000"/>
            <a:ext cx="643748" cy="365125"/>
          </a:xfrm>
        </p:spPr>
        <p:txBody>
          <a:bodyPr/>
          <a:lstStyle/>
          <a:p>
            <a:fld id="{DF28FB93-0A08-4E7D-8E63-9EFA29F1E093}" type="slidenum">
              <a:rPr lang="pt-BR" smtClean="0"/>
              <a:pPr/>
              <a:t>‹nº›</a:t>
            </a:fld>
            <a:endParaRPr lang="pt-BR"/>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524000" y="411508"/>
            <a:ext cx="8610600" cy="1293028"/>
          </a:xfrm>
        </p:spPr>
        <p:txBody>
          <a:bodyPr>
            <a:normAutofit/>
          </a:bodyPr>
          <a:lstStyle>
            <a:lvl1pPr algn="ctr">
              <a:defRPr sz="3200"/>
            </a:lvl1pPr>
          </a:lstStyle>
          <a:p>
            <a:r>
              <a:rPr lang="pt-BR" dirty="0"/>
              <a:t>Clique para editar estilo do título mestre</a:t>
            </a:r>
            <a:endParaRPr lang="en-US" dirty="0"/>
          </a:p>
        </p:txBody>
      </p:sp>
      <p:sp>
        <p:nvSpPr>
          <p:cNvPr id="3" name="Content Placeholder 2"/>
          <p:cNvSpPr>
            <a:spLocks noGrp="1"/>
          </p:cNvSpPr>
          <p:nvPr>
            <p:ph idx="1"/>
          </p:nvPr>
        </p:nvSpPr>
        <p:spPr>
          <a:xfrm>
            <a:off x="685800" y="1916832"/>
            <a:ext cx="10820400" cy="430185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091771D-1186-445D-93F6-3B3070159F80}" type="datetime1">
              <a:rPr lang="pt-BR" smtClean="0"/>
              <a:pPr/>
              <a:t>14/11/2018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F28FB93-0A08-4E7D-8E63-9EFA29F1E093}" type="slidenum">
              <a:rPr lang="pt-BR" smtClean="0"/>
              <a:pPr/>
              <a:t>‹nº›</a:t>
            </a:fld>
            <a:endParaRPr lang="pt-BR"/>
          </a:p>
        </p:txBody>
      </p:sp>
    </p:spTree>
  </p:cSld>
  <p:clrMapOvr>
    <a:masterClrMapping/>
  </p:clrMapOvr>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pt-BR"/>
              <a:t>Clique para editar estilo do título mestre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A3BE7AA9-B103-4D5D-B624-214303EA85F5}" type="datetime1">
              <a:rPr lang="pt-BR" smtClean="0"/>
              <a:pPr/>
              <a:t>14/11/2018</a:t>
            </a:fld>
            <a:endParaRPr lang="pt-BR"/>
          </a:p>
        </p:txBody>
      </p:sp>
      <p:sp>
        <p:nvSpPr>
          <p:cNvPr id="5" name="Footer Placeholder 4"/>
          <p:cNvSpPr>
            <a:spLocks noGrp="1"/>
          </p:cNvSpPr>
          <p:nvPr>
            <p:ph type="ftr" sz="quarter" idx="11"/>
          </p:nvPr>
        </p:nvSpPr>
        <p:spPr>
          <a:xfrm>
            <a:off x="685800" y="381001"/>
            <a:ext cx="6991492" cy="364065"/>
          </a:xfrm>
        </p:spPr>
        <p:txBody>
          <a:bodyPr/>
          <a:lstStyle/>
          <a:p>
            <a:endParaRPr lang="pt-BR"/>
          </a:p>
        </p:txBody>
      </p:sp>
      <p:sp>
        <p:nvSpPr>
          <p:cNvPr id="6" name="Slide Number Placeholder 5"/>
          <p:cNvSpPr>
            <a:spLocks noGrp="1"/>
          </p:cNvSpPr>
          <p:nvPr>
            <p:ph type="sldNum" sz="quarter" idx="12"/>
          </p:nvPr>
        </p:nvSpPr>
        <p:spPr>
          <a:xfrm>
            <a:off x="10862452" y="381000"/>
            <a:ext cx="643748" cy="365125"/>
          </a:xfrm>
        </p:spPr>
        <p:txBody>
          <a:bodyPr/>
          <a:lstStyle/>
          <a:p>
            <a:fld id="{DF28FB93-0A08-4E7D-8E63-9EFA29F1E093}" type="slidenum">
              <a:rPr lang="pt-BR" smtClean="0"/>
              <a:pPr/>
              <a:t>‹nº›</a:t>
            </a:fld>
            <a:endParaRPr lang="pt-BR"/>
          </a:p>
        </p:txBody>
      </p:sp>
    </p:spTree>
  </p:cSld>
  <p:clrMapOvr>
    <a:masterClrMapping/>
  </p:clrMapOvr>
  <p:transition spd="slow">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estilo do título mestre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4D11FD2-CD22-472B-BD67-6CED375C330E}" type="datetime1">
              <a:rPr lang="pt-BR" smtClean="0"/>
              <a:pPr/>
              <a:t>14/11/2018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F28FB93-0A08-4E7D-8E63-9EFA29F1E093}" type="slidenum">
              <a:rPr lang="pt-BR" smtClean="0"/>
              <a:pPr/>
              <a:t>‹nº›</a:t>
            </a:fld>
            <a:endParaRPr lang="pt-BR"/>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pt-BR"/>
              <a:t>Clique para editar estilo do título mestre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85800" y="3132666"/>
            <a:ext cx="5311775" cy="308601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172200" y="3132666"/>
            <a:ext cx="5334000" cy="308601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75F5BB8A-FE37-4B04-AEAE-E60E4C2C6540}" type="datetime1">
              <a:rPr lang="pt-BR" smtClean="0"/>
              <a:pPr/>
              <a:t>14/11/2018</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DF28FB93-0A08-4E7D-8E63-9EFA29F1E093}" type="slidenum">
              <a:rPr lang="pt-BR" smtClean="0"/>
              <a:pPr/>
              <a:t>‹nº›</a:t>
            </a:fld>
            <a:endParaRPr lang="pt-BR"/>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estilo do título mestre</a:t>
            </a:r>
            <a:endParaRPr lang="en-US" dirty="0"/>
          </a:p>
        </p:txBody>
      </p:sp>
      <p:sp>
        <p:nvSpPr>
          <p:cNvPr id="3" name="Date Placeholder 2"/>
          <p:cNvSpPr>
            <a:spLocks noGrp="1"/>
          </p:cNvSpPr>
          <p:nvPr>
            <p:ph type="dt" sz="half" idx="10"/>
          </p:nvPr>
        </p:nvSpPr>
        <p:spPr/>
        <p:txBody>
          <a:bodyPr/>
          <a:lstStyle/>
          <a:p>
            <a:fld id="{D091771D-1186-445D-93F6-3B3070159F80}" type="datetime1">
              <a:rPr lang="pt-BR" smtClean="0"/>
              <a:pPr/>
              <a:t>14/11/2018</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DF28FB93-0A08-4E7D-8E63-9EFA29F1E093}" type="slidenum">
              <a:rPr lang="pt-BR" smtClean="0"/>
              <a:pPr/>
              <a:t>‹nº›</a:t>
            </a:fld>
            <a:endParaRPr lang="pt-B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91771D-1186-445D-93F6-3B3070159F80}" type="datetime1">
              <a:rPr lang="pt-BR" smtClean="0"/>
              <a:pPr/>
              <a:t>14/11/2018</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DF28FB93-0A08-4E7D-8E63-9EFA29F1E093}" type="slidenum">
              <a:rPr lang="pt-BR" smtClean="0"/>
              <a:pPr/>
              <a:t>‹nº›</a:t>
            </a:fld>
            <a:endParaRPr lang="pt-BR"/>
          </a:p>
        </p:txBody>
      </p:sp>
    </p:spTree>
  </p:cSld>
  <p:clrMapOvr>
    <a:masterClrMapping/>
  </p:clrMapOvr>
  <p:hf sldNum="0" hdr="0" ftr="0" dt="0"/>
  <p:extLst>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pt-BR"/>
              <a:t>Clique para editar estilo do título mestre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8DD1FA1B-243E-41C2-8616-45601AD011C4}" type="datetime1">
              <a:rPr lang="pt-BR" smtClean="0"/>
              <a:pPr/>
              <a:t>14/11/2018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F28FB93-0A08-4E7D-8E63-9EFA29F1E093}" type="slidenum">
              <a:rPr lang="pt-BR" smtClean="0"/>
              <a:pPr/>
              <a:t>‹nº›</a:t>
            </a:fld>
            <a:endParaRPr lang="pt-BR"/>
          </a:p>
        </p:txBody>
      </p:sp>
    </p:spTree>
  </p:cSld>
  <p:clrMapOvr>
    <a:masterClrMapping/>
  </p:clrMapOvr>
  <p:transition spd="slow">
    <p:fade thruBlk="1"/>
  </p:transition>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pt-BR"/>
              <a:t>Clique para editar estilo do título mestre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Arraste a imagem para o espaço reservado ou clique no ícone para adicionar</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7C87776-80CD-463F-B8F9-E89B001F3841}" type="datetime1">
              <a:rPr lang="pt-BR" smtClean="0"/>
              <a:pPr/>
              <a:t>14/11/2018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F28FB93-0A08-4E7D-8E63-9EFA29F1E093}" type="slidenum">
              <a:rPr lang="pt-BR" smtClean="0"/>
              <a:pPr/>
              <a:t>‹nº›</a:t>
            </a:fld>
            <a:endParaRPr lang="pt-B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0"/>
            <a:ext cx="12192000" cy="243335"/>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pt-BR"/>
              <a:t>Clique para editar estilo do título mestre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091771D-1186-445D-93F6-3B3070159F80}" type="datetime1">
              <a:rPr lang="pt-BR" smtClean="0"/>
              <a:pPr/>
              <a:t>14/11/2018</a:t>
            </a:fld>
            <a:endParaRPr lang="pt-B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F28FB93-0A08-4E7D-8E63-9EFA29F1E093}" type="slidenum">
              <a:rPr lang="pt-BR" smtClean="0"/>
              <a:pPr/>
              <a:t>‹nº›</a:t>
            </a:fld>
            <a:endParaRPr lang="pt-BR"/>
          </a:p>
        </p:txBody>
      </p:sp>
    </p:spTree>
    <p:extLst>
      <p:ext uri="{BB962C8B-B14F-4D97-AF65-F5344CB8AC3E}">
        <p14:creationId xmlns:p14="http://schemas.microsoft.com/office/powerpoint/2010/main" val="1624506292"/>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Lst>
  <p:transition spd="slow">
    <p:fade thruBlk="1"/>
  </p:transition>
  <p:timing>
    <p:tnLst>
      <p:par>
        <p:cTn id="1" dur="indefinite" restart="never" nodeType="tmRoot"/>
      </p:par>
    </p:tnLst>
  </p:timing>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nipp.ufsc.br/" TargetMode="External"/><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087888" y="476672"/>
            <a:ext cx="6624736" cy="1825096"/>
          </a:xfrm>
        </p:spPr>
        <p:txBody>
          <a:bodyPr>
            <a:normAutofit fontScale="90000"/>
          </a:bodyPr>
          <a:lstStyle/>
          <a:p>
            <a:pPr algn="ctr"/>
            <a:r>
              <a:rPr lang="pt-BR" sz="4400" b="1" i="1" dirty="0" smtClean="0"/>
              <a:t>Vitimização e sentimento de insegurança na </a:t>
            </a:r>
            <a:r>
              <a:rPr lang="pt-BR" sz="4400" b="1" i="1" dirty="0" err="1" smtClean="0"/>
              <a:t>ufsc</a:t>
            </a:r>
            <a:endParaRPr lang="pt-BR" sz="4400" i="1" dirty="0"/>
          </a:p>
        </p:txBody>
      </p:sp>
      <p:sp>
        <p:nvSpPr>
          <p:cNvPr id="4" name="Subtítulo 2"/>
          <p:cNvSpPr txBox="1">
            <a:spLocks/>
          </p:cNvSpPr>
          <p:nvPr/>
        </p:nvSpPr>
        <p:spPr>
          <a:xfrm>
            <a:off x="5447928" y="3284984"/>
            <a:ext cx="6072230" cy="3123038"/>
          </a:xfrm>
          <a:prstGeom prst="rect">
            <a:avLst/>
          </a:prstGeom>
        </p:spPr>
        <p:txBody>
          <a:bodyPr vert="horz" lIns="91440" tIns="45720" rIns="91440" bIns="45720" rtlCol="0">
            <a:normAutofit/>
          </a:bodyPr>
          <a:lstStyle/>
          <a:p>
            <a:pPr algn="ctr">
              <a:spcBef>
                <a:spcPts val="1200"/>
              </a:spcBef>
              <a:defRPr/>
            </a:pPr>
            <a:r>
              <a:rPr lang="pt-BR" sz="1200" b="1" dirty="0" smtClean="0">
                <a:gradFill>
                  <a:gsLst>
                    <a:gs pos="1000">
                      <a:schemeClr val="tx2">
                        <a:lumMod val="40000"/>
                        <a:lumOff val="60000"/>
                      </a:schemeClr>
                    </a:gs>
                    <a:gs pos="50000">
                      <a:schemeClr val="tx2"/>
                    </a:gs>
                  </a:gsLst>
                  <a:lin ang="5400000" scaled="0"/>
                </a:gradFill>
              </a:rPr>
              <a:t>Equipe: </a:t>
            </a:r>
          </a:p>
          <a:p>
            <a:pPr algn="ctr">
              <a:spcBef>
                <a:spcPts val="1200"/>
              </a:spcBef>
              <a:defRPr/>
            </a:pPr>
            <a:r>
              <a:rPr lang="pt-BR" sz="1200" b="1" dirty="0" smtClean="0">
                <a:gradFill>
                  <a:gsLst>
                    <a:gs pos="1000">
                      <a:schemeClr val="tx2">
                        <a:lumMod val="40000"/>
                        <a:lumOff val="60000"/>
                      </a:schemeClr>
                    </a:gs>
                    <a:gs pos="50000">
                      <a:schemeClr val="tx2"/>
                    </a:gs>
                  </a:gsLst>
                  <a:lin ang="5400000" scaled="0"/>
                </a:gradFill>
              </a:rPr>
              <a:t>Prof. </a:t>
            </a:r>
            <a:r>
              <a:rPr lang="pt-BR" sz="1200" b="1" dirty="0" err="1" smtClean="0">
                <a:gradFill>
                  <a:gsLst>
                    <a:gs pos="1000">
                      <a:schemeClr val="tx2">
                        <a:lumMod val="40000"/>
                        <a:lumOff val="60000"/>
                      </a:schemeClr>
                    </a:gs>
                    <a:gs pos="50000">
                      <a:schemeClr val="tx2"/>
                    </a:gs>
                  </a:gsLst>
                  <a:lin ang="5400000" scaled="0"/>
                </a:gradFill>
              </a:rPr>
              <a:t>Erni</a:t>
            </a:r>
            <a:r>
              <a:rPr lang="pt-BR" sz="1200" b="1" dirty="0" smtClean="0">
                <a:gradFill>
                  <a:gsLst>
                    <a:gs pos="1000">
                      <a:schemeClr val="tx2">
                        <a:lumMod val="40000"/>
                        <a:lumOff val="60000"/>
                      </a:schemeClr>
                    </a:gs>
                    <a:gs pos="50000">
                      <a:schemeClr val="tx2"/>
                    </a:gs>
                  </a:gsLst>
                  <a:lin ang="5400000" scaled="0"/>
                </a:gradFill>
              </a:rPr>
              <a:t> José </a:t>
            </a:r>
            <a:r>
              <a:rPr lang="pt-BR" sz="1200" b="1" dirty="0" err="1" smtClean="0">
                <a:gradFill>
                  <a:gsLst>
                    <a:gs pos="1000">
                      <a:schemeClr val="tx2">
                        <a:lumMod val="40000"/>
                        <a:lumOff val="60000"/>
                      </a:schemeClr>
                    </a:gs>
                    <a:gs pos="50000">
                      <a:schemeClr val="tx2"/>
                    </a:gs>
                  </a:gsLst>
                  <a:lin ang="5400000" scaled="0"/>
                </a:gradFill>
              </a:rPr>
              <a:t>Seibel</a:t>
            </a:r>
            <a:r>
              <a:rPr lang="pt-BR" sz="1200" b="1" dirty="0" smtClean="0">
                <a:gradFill>
                  <a:gsLst>
                    <a:gs pos="1000">
                      <a:schemeClr val="tx2">
                        <a:lumMod val="40000"/>
                        <a:lumOff val="60000"/>
                      </a:schemeClr>
                    </a:gs>
                    <a:gs pos="50000">
                      <a:schemeClr val="tx2"/>
                    </a:gs>
                  </a:gsLst>
                  <a:lin ang="5400000" scaled="0"/>
                </a:gradFill>
              </a:rPr>
              <a:t> ( UFSC)</a:t>
            </a:r>
          </a:p>
          <a:p>
            <a:pPr algn="ctr">
              <a:spcBef>
                <a:spcPts val="1200"/>
              </a:spcBef>
              <a:defRPr/>
            </a:pPr>
            <a:r>
              <a:rPr lang="pt-BR" sz="1200" b="1" dirty="0" smtClean="0">
                <a:gradFill>
                  <a:gsLst>
                    <a:gs pos="1000">
                      <a:schemeClr val="tx2">
                        <a:lumMod val="40000"/>
                        <a:lumOff val="60000"/>
                      </a:schemeClr>
                    </a:gs>
                    <a:gs pos="50000">
                      <a:schemeClr val="tx2"/>
                    </a:gs>
                  </a:gsLst>
                  <a:lin ang="5400000" scaled="0"/>
                </a:gradFill>
              </a:rPr>
              <a:t>Profa. </a:t>
            </a:r>
            <a:r>
              <a:rPr lang="pt-BR" sz="1200" b="1" dirty="0" err="1" smtClean="0">
                <a:gradFill>
                  <a:gsLst>
                    <a:gs pos="1000">
                      <a:schemeClr val="tx2">
                        <a:lumMod val="40000"/>
                        <a:lumOff val="60000"/>
                      </a:schemeClr>
                    </a:gs>
                    <a:gs pos="50000">
                      <a:schemeClr val="tx2"/>
                    </a:gs>
                  </a:gsLst>
                  <a:lin ang="5400000" scaled="0"/>
                </a:gradFill>
              </a:rPr>
              <a:t>Irme</a:t>
            </a:r>
            <a:r>
              <a:rPr lang="pt-BR" sz="1200" b="1" dirty="0" smtClean="0">
                <a:gradFill>
                  <a:gsLst>
                    <a:gs pos="1000">
                      <a:schemeClr val="tx2">
                        <a:lumMod val="40000"/>
                        <a:lumOff val="60000"/>
                      </a:schemeClr>
                    </a:gs>
                    <a:gs pos="50000">
                      <a:schemeClr val="tx2"/>
                    </a:gs>
                  </a:gsLst>
                  <a:lin ang="5400000" scaled="0"/>
                </a:gradFill>
              </a:rPr>
              <a:t> S. </a:t>
            </a:r>
            <a:r>
              <a:rPr lang="pt-BR" sz="1200" b="1" dirty="0" err="1" smtClean="0">
                <a:gradFill>
                  <a:gsLst>
                    <a:gs pos="1000">
                      <a:schemeClr val="tx2">
                        <a:lumMod val="40000"/>
                        <a:lumOff val="60000"/>
                      </a:schemeClr>
                    </a:gs>
                    <a:gs pos="50000">
                      <a:schemeClr val="tx2"/>
                    </a:gs>
                  </a:gsLst>
                  <a:lin ang="5400000" scaled="0"/>
                </a:gradFill>
              </a:rPr>
              <a:t>Bonamigo</a:t>
            </a:r>
            <a:r>
              <a:rPr lang="pt-BR" sz="1200" b="1" dirty="0" smtClean="0">
                <a:gradFill>
                  <a:gsLst>
                    <a:gs pos="1000">
                      <a:schemeClr val="tx2">
                        <a:lumMod val="40000"/>
                        <a:lumOff val="60000"/>
                      </a:schemeClr>
                    </a:gs>
                    <a:gs pos="50000">
                      <a:schemeClr val="tx2"/>
                    </a:gs>
                  </a:gsLst>
                  <a:lin ang="5400000" scaled="0"/>
                </a:gradFill>
              </a:rPr>
              <a:t> ( UNOCHAPECÓ)</a:t>
            </a:r>
          </a:p>
          <a:p>
            <a:pPr algn="ctr">
              <a:spcBef>
                <a:spcPts val="1200"/>
              </a:spcBef>
              <a:defRPr/>
            </a:pPr>
            <a:r>
              <a:rPr lang="pt-BR" sz="1200" b="1" dirty="0" smtClean="0">
                <a:gradFill>
                  <a:gsLst>
                    <a:gs pos="1000">
                      <a:schemeClr val="tx2">
                        <a:lumMod val="40000"/>
                        <a:lumOff val="60000"/>
                      </a:schemeClr>
                    </a:gs>
                    <a:gs pos="50000">
                      <a:schemeClr val="tx2"/>
                    </a:gs>
                  </a:gsLst>
                  <a:lin ang="5400000" scaled="0"/>
                </a:gradFill>
              </a:rPr>
              <a:t>Prof. Luiz Carlos Chaves ( </a:t>
            </a:r>
            <a:r>
              <a:rPr lang="pt-BR" sz="1200" b="1" dirty="0" err="1" smtClean="0">
                <a:gradFill>
                  <a:gsLst>
                    <a:gs pos="1000">
                      <a:schemeClr val="tx2">
                        <a:lumMod val="40000"/>
                        <a:lumOff val="60000"/>
                      </a:schemeClr>
                    </a:gs>
                    <a:gs pos="50000">
                      <a:schemeClr val="tx2"/>
                    </a:gs>
                  </a:gsLst>
                  <a:lin ang="5400000" scaled="0"/>
                </a:gradFill>
              </a:rPr>
              <a:t>UnC</a:t>
            </a:r>
            <a:r>
              <a:rPr lang="pt-BR" sz="1200" b="1" dirty="0" smtClean="0">
                <a:gradFill>
                  <a:gsLst>
                    <a:gs pos="1000">
                      <a:schemeClr val="tx2">
                        <a:lumMod val="40000"/>
                        <a:lumOff val="60000"/>
                      </a:schemeClr>
                    </a:gs>
                    <a:gs pos="50000">
                      <a:schemeClr val="tx2"/>
                    </a:gs>
                  </a:gsLst>
                  <a:lin ang="5400000" scaled="0"/>
                </a:gradFill>
              </a:rPr>
              <a:t>)</a:t>
            </a:r>
          </a:p>
          <a:p>
            <a:pPr algn="ctr">
              <a:spcBef>
                <a:spcPts val="1200"/>
              </a:spcBef>
              <a:defRPr/>
            </a:pPr>
            <a:r>
              <a:rPr lang="pt-BR" sz="1200" b="1" dirty="0" smtClean="0">
                <a:gradFill>
                  <a:gsLst>
                    <a:gs pos="1000">
                      <a:schemeClr val="tx2">
                        <a:lumMod val="40000"/>
                        <a:lumOff val="60000"/>
                      </a:schemeClr>
                    </a:gs>
                    <a:gs pos="50000">
                      <a:schemeClr val="tx2"/>
                    </a:gs>
                  </a:gsLst>
                  <a:lin ang="5400000" scaled="0"/>
                </a:gradFill>
              </a:rPr>
              <a:t>Prof. Marcelo S. Pinho ( UFSC)</a:t>
            </a:r>
          </a:p>
          <a:p>
            <a:pPr algn="ctr">
              <a:spcBef>
                <a:spcPts val="1200"/>
              </a:spcBef>
              <a:defRPr/>
            </a:pPr>
            <a:r>
              <a:rPr lang="pt-BR" sz="1200" b="1" dirty="0" smtClean="0">
                <a:gradFill>
                  <a:gsLst>
                    <a:gs pos="1000">
                      <a:schemeClr val="tx2">
                        <a:lumMod val="40000"/>
                        <a:lumOff val="60000"/>
                      </a:schemeClr>
                    </a:gs>
                    <a:gs pos="50000">
                      <a:schemeClr val="tx2"/>
                    </a:gs>
                  </a:gsLst>
                  <a:lin ang="5400000" scaled="0"/>
                </a:gradFill>
              </a:rPr>
              <a:t>Prof. Felipe M. Monteiro (UFFS)</a:t>
            </a:r>
          </a:p>
          <a:p>
            <a:pPr algn="ctr">
              <a:spcBef>
                <a:spcPts val="1200"/>
              </a:spcBef>
              <a:defRPr/>
            </a:pPr>
            <a:r>
              <a:rPr lang="pt-BR" sz="1200" b="1" dirty="0" smtClean="0">
                <a:gradFill>
                  <a:gsLst>
                    <a:gs pos="1000">
                      <a:schemeClr val="tx2">
                        <a:lumMod val="40000"/>
                        <a:lumOff val="60000"/>
                      </a:schemeClr>
                    </a:gs>
                    <a:gs pos="50000">
                      <a:schemeClr val="tx2"/>
                    </a:gs>
                  </a:gsLst>
                  <a:lin ang="5400000" scaled="0"/>
                </a:gradFill>
              </a:rPr>
              <a:t>Gabriela R. Cardoso ( PPGSP)</a:t>
            </a:r>
          </a:p>
          <a:p>
            <a:pPr algn="ctr">
              <a:spcBef>
                <a:spcPts val="1200"/>
              </a:spcBef>
              <a:defRPr/>
            </a:pPr>
            <a:r>
              <a:rPr lang="pt-BR" sz="1200" b="1" dirty="0" smtClean="0">
                <a:gradFill>
                  <a:gsLst>
                    <a:gs pos="1000">
                      <a:schemeClr val="tx2">
                        <a:lumMod val="40000"/>
                        <a:lumOff val="60000"/>
                      </a:schemeClr>
                    </a:gs>
                    <a:gs pos="50000">
                      <a:schemeClr val="tx2"/>
                    </a:gs>
                  </a:gsLst>
                  <a:lin ang="5400000" scaled="0"/>
                </a:gradFill>
              </a:rPr>
              <a:t>Denis </a:t>
            </a:r>
            <a:r>
              <a:rPr lang="pt-BR" sz="1200" b="1" dirty="0" err="1" smtClean="0">
                <a:gradFill>
                  <a:gsLst>
                    <a:gs pos="1000">
                      <a:schemeClr val="tx2">
                        <a:lumMod val="40000"/>
                        <a:lumOff val="60000"/>
                      </a:schemeClr>
                    </a:gs>
                    <a:gs pos="50000">
                      <a:schemeClr val="tx2"/>
                    </a:gs>
                  </a:gsLst>
                  <a:lin ang="5400000" scaled="0"/>
                </a:gradFill>
              </a:rPr>
              <a:t>Berté</a:t>
            </a:r>
            <a:r>
              <a:rPr lang="pt-BR" sz="1200" b="1" dirty="0" smtClean="0">
                <a:gradFill>
                  <a:gsLst>
                    <a:gs pos="1000">
                      <a:schemeClr val="tx2">
                        <a:lumMod val="40000"/>
                        <a:lumOff val="60000"/>
                      </a:schemeClr>
                    </a:gs>
                    <a:gs pos="50000">
                      <a:schemeClr val="tx2"/>
                    </a:gs>
                  </a:gsLst>
                  <a:lin ang="5400000" scaled="0"/>
                </a:gradFill>
              </a:rPr>
              <a:t> (PPGSP)</a:t>
            </a:r>
          </a:p>
          <a:p>
            <a:pPr algn="ctr">
              <a:spcBef>
                <a:spcPts val="1200"/>
              </a:spcBef>
              <a:defRPr/>
            </a:pPr>
            <a:endParaRPr lang="pt-BR" sz="1200" b="1" dirty="0" smtClean="0">
              <a:gradFill>
                <a:gsLst>
                  <a:gs pos="1000">
                    <a:schemeClr val="tx2">
                      <a:lumMod val="40000"/>
                      <a:lumOff val="60000"/>
                    </a:schemeClr>
                  </a:gs>
                  <a:gs pos="50000">
                    <a:schemeClr val="tx2"/>
                  </a:gs>
                </a:gsLst>
                <a:lin ang="5400000" scaled="0"/>
              </a:gradFill>
            </a:endParaRPr>
          </a:p>
          <a:p>
            <a:pPr algn="ctr">
              <a:spcBef>
                <a:spcPts val="1200"/>
              </a:spcBef>
              <a:defRPr/>
            </a:pPr>
            <a:endParaRPr lang="pt-BR" sz="1200" b="1" dirty="0" smtClean="0">
              <a:gradFill>
                <a:gsLst>
                  <a:gs pos="1000">
                    <a:schemeClr val="tx2">
                      <a:lumMod val="40000"/>
                      <a:lumOff val="60000"/>
                    </a:schemeClr>
                  </a:gs>
                  <a:gs pos="50000">
                    <a:schemeClr val="tx2"/>
                  </a:gs>
                </a:gsLst>
                <a:lin ang="5400000" scaled="0"/>
              </a:gradFill>
            </a:endParaRPr>
          </a:p>
          <a:p>
            <a:pPr algn="ctr">
              <a:spcBef>
                <a:spcPts val="1200"/>
              </a:spcBef>
              <a:defRPr/>
            </a:pPr>
            <a:endParaRPr lang="pt-BR" b="1" dirty="0" smtClean="0">
              <a:gradFill>
                <a:gsLst>
                  <a:gs pos="1000">
                    <a:schemeClr val="tx2">
                      <a:lumMod val="40000"/>
                      <a:lumOff val="60000"/>
                    </a:schemeClr>
                  </a:gs>
                  <a:gs pos="50000">
                    <a:schemeClr val="tx2"/>
                  </a:gs>
                </a:gsLst>
                <a:lin ang="5400000" scaled="0"/>
              </a:gradFill>
            </a:endParaRPr>
          </a:p>
        </p:txBody>
      </p:sp>
      <p:sp>
        <p:nvSpPr>
          <p:cNvPr id="8" name="Subtítulo 7"/>
          <p:cNvSpPr>
            <a:spLocks noGrp="1"/>
          </p:cNvSpPr>
          <p:nvPr>
            <p:ph type="subTitle" idx="1"/>
          </p:nvPr>
        </p:nvSpPr>
        <p:spPr>
          <a:xfrm>
            <a:off x="5699956" y="2492896"/>
            <a:ext cx="5400600" cy="685800"/>
          </a:xfrm>
        </p:spPr>
        <p:txBody>
          <a:bodyPr>
            <a:normAutofit fontScale="92500"/>
          </a:bodyPr>
          <a:lstStyle/>
          <a:p>
            <a:pPr algn="ctr"/>
            <a:r>
              <a:rPr lang="pt-BR" dirty="0" smtClean="0"/>
              <a:t>Apresentação dos resultados do </a:t>
            </a:r>
            <a:r>
              <a:rPr lang="pt-BR" i="1" dirty="0" err="1" smtClean="0"/>
              <a:t>survey</a:t>
            </a:r>
            <a:r>
              <a:rPr lang="pt-BR" dirty="0" smtClean="0"/>
              <a:t> aplicado aos estudantes de graduação da UFSC</a:t>
            </a:r>
            <a:endParaRPr lang="pt-BR" dirty="0"/>
          </a:p>
        </p:txBody>
      </p:sp>
      <p:pic>
        <p:nvPicPr>
          <p:cNvPr id="9" name="Image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64"/>
            <a:ext cx="4871864" cy="6858000"/>
          </a:xfrm>
          <a:prstGeom prst="rect">
            <a:avLst/>
          </a:prstGeom>
        </p:spPr>
      </p:pic>
      <p:pic>
        <p:nvPicPr>
          <p:cNvPr id="10" name="Imagem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8866" y="5949280"/>
            <a:ext cx="1243134" cy="917484"/>
          </a:xfrm>
          <a:prstGeom prst="rect">
            <a:avLst/>
          </a:prstGeom>
        </p:spPr>
      </p:pic>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6600" b="1" i="1" dirty="0" smtClean="0">
                <a:effectLst>
                  <a:outerShdw blurRad="38100" dist="38100" dir="2700000" algn="tl">
                    <a:srgbClr val="000000">
                      <a:alpha val="43137"/>
                    </a:srgbClr>
                  </a:outerShdw>
                </a:effectLst>
              </a:rPr>
              <a:t>1. Aspectos gerais</a:t>
            </a:r>
            <a:endParaRPr lang="pt-BR" sz="6600" b="1" i="1" dirty="0">
              <a:effectLst>
                <a:outerShdw blurRad="38100" dist="38100" dir="2700000" algn="tl">
                  <a:srgbClr val="000000">
                    <a:alpha val="43137"/>
                  </a:srgbClr>
                </a:outerShdw>
              </a:effectLst>
            </a:endParaRPr>
          </a:p>
        </p:txBody>
      </p:sp>
      <p:sp>
        <p:nvSpPr>
          <p:cNvPr id="3" name="Espaço Reservado para Texto 2"/>
          <p:cNvSpPr>
            <a:spLocks noGrp="1"/>
          </p:cNvSpPr>
          <p:nvPr>
            <p:ph type="body" idx="1"/>
          </p:nvPr>
        </p:nvSpPr>
        <p:spPr/>
        <p:txBody>
          <a:bodyPr/>
          <a:lstStyle/>
          <a:p>
            <a:endParaRPr lang="pt-BR"/>
          </a:p>
        </p:txBody>
      </p:sp>
    </p:spTree>
    <p:extLst>
      <p:ext uri="{BB962C8B-B14F-4D97-AF65-F5344CB8AC3E}">
        <p14:creationId xmlns:p14="http://schemas.microsoft.com/office/powerpoint/2010/main" val="1928453983"/>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63552" y="116632"/>
            <a:ext cx="8610600" cy="641228"/>
          </a:xfrm>
        </p:spPr>
        <p:txBody>
          <a:bodyPr/>
          <a:lstStyle/>
          <a:p>
            <a:r>
              <a:rPr lang="pt-BR" b="1" dirty="0" smtClean="0"/>
              <a:t>Principais problemas do país</a:t>
            </a:r>
            <a:endParaRPr lang="pt-BR" b="1" dirty="0"/>
          </a:p>
        </p:txBody>
      </p:sp>
      <p:pic>
        <p:nvPicPr>
          <p:cNvPr id="4" name="Imagem 3"/>
          <p:cNvPicPr>
            <a:picLocks noChangeAspect="1"/>
          </p:cNvPicPr>
          <p:nvPr/>
        </p:nvPicPr>
        <p:blipFill>
          <a:blip r:embed="rId2"/>
          <a:stretch>
            <a:fillRect/>
          </a:stretch>
        </p:blipFill>
        <p:spPr>
          <a:xfrm>
            <a:off x="2495600" y="655449"/>
            <a:ext cx="6984776" cy="5933325"/>
          </a:xfrm>
          <a:prstGeom prst="rect">
            <a:avLst/>
          </a:prstGeom>
        </p:spPr>
      </p:pic>
      <p:sp>
        <p:nvSpPr>
          <p:cNvPr id="5" name="CaixaDeTexto 4"/>
          <p:cNvSpPr txBox="1"/>
          <p:nvPr/>
        </p:nvSpPr>
        <p:spPr>
          <a:xfrm>
            <a:off x="3668552" y="6453336"/>
            <a:ext cx="5112568" cy="246221"/>
          </a:xfrm>
          <a:prstGeom prst="rect">
            <a:avLst/>
          </a:prstGeom>
          <a:noFill/>
        </p:spPr>
        <p:txBody>
          <a:bodyPr wrap="square" rtlCol="0">
            <a:spAutoFit/>
          </a:bodyPr>
          <a:lstStyle/>
          <a:p>
            <a:pPr algn="ctr"/>
            <a:r>
              <a:rPr lang="pt-BR" sz="1000" dirty="0"/>
              <a:t>Fonte: </a:t>
            </a:r>
            <a:r>
              <a:rPr lang="pt-BR" sz="1000" dirty="0" smtClean="0"/>
              <a:t>372 </a:t>
            </a:r>
            <a:r>
              <a:rPr lang="pt-BR" sz="1000" dirty="0"/>
              <a:t>estudantes da UFSC regularmente matriculados (2016)</a:t>
            </a:r>
          </a:p>
        </p:txBody>
      </p:sp>
    </p:spTree>
    <p:extLst>
      <p:ext uri="{BB962C8B-B14F-4D97-AF65-F5344CB8AC3E}">
        <p14:creationId xmlns:p14="http://schemas.microsoft.com/office/powerpoint/2010/main" val="1702891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79325" y="332656"/>
            <a:ext cx="8610600" cy="641228"/>
          </a:xfrm>
        </p:spPr>
        <p:txBody>
          <a:bodyPr>
            <a:normAutofit fontScale="90000"/>
          </a:bodyPr>
          <a:lstStyle/>
          <a:p>
            <a:r>
              <a:rPr lang="pt-BR" b="1" dirty="0" smtClean="0"/>
              <a:t>percepção sobre o aumento e redução da criminalidade </a:t>
            </a:r>
            <a:endParaRPr lang="pt-BR" b="1" dirty="0"/>
          </a:p>
        </p:txBody>
      </p:sp>
      <p:sp>
        <p:nvSpPr>
          <p:cNvPr id="5" name="CaixaDeTexto 4"/>
          <p:cNvSpPr txBox="1"/>
          <p:nvPr/>
        </p:nvSpPr>
        <p:spPr>
          <a:xfrm>
            <a:off x="3359696" y="6309320"/>
            <a:ext cx="5112568" cy="246221"/>
          </a:xfrm>
          <a:prstGeom prst="rect">
            <a:avLst/>
          </a:prstGeom>
          <a:noFill/>
        </p:spPr>
        <p:txBody>
          <a:bodyPr wrap="square" rtlCol="0">
            <a:spAutoFit/>
          </a:bodyPr>
          <a:lstStyle/>
          <a:p>
            <a:pPr algn="ctr"/>
            <a:r>
              <a:rPr lang="pt-BR" sz="1000" dirty="0"/>
              <a:t>Fonte: </a:t>
            </a:r>
            <a:r>
              <a:rPr lang="pt-BR" sz="1000" dirty="0" smtClean="0"/>
              <a:t>372 </a:t>
            </a:r>
            <a:r>
              <a:rPr lang="pt-BR" sz="1000" dirty="0"/>
              <a:t>estudantes da UFSC regularmente matriculados (2016)</a:t>
            </a:r>
          </a:p>
        </p:txBody>
      </p:sp>
      <p:pic>
        <p:nvPicPr>
          <p:cNvPr id="3" name="Imagem 2"/>
          <p:cNvPicPr>
            <a:picLocks noChangeAspect="1"/>
          </p:cNvPicPr>
          <p:nvPr/>
        </p:nvPicPr>
        <p:blipFill>
          <a:blip r:embed="rId2"/>
          <a:stretch>
            <a:fillRect/>
          </a:stretch>
        </p:blipFill>
        <p:spPr>
          <a:xfrm>
            <a:off x="407368" y="1268760"/>
            <a:ext cx="11554515" cy="4924875"/>
          </a:xfrm>
          <a:prstGeom prst="rect">
            <a:avLst/>
          </a:prstGeom>
        </p:spPr>
      </p:pic>
      <p:sp>
        <p:nvSpPr>
          <p:cNvPr id="4" name="Elipse 3"/>
          <p:cNvSpPr/>
          <p:nvPr/>
        </p:nvSpPr>
        <p:spPr>
          <a:xfrm>
            <a:off x="5519936" y="1052736"/>
            <a:ext cx="4824536" cy="1440160"/>
          </a:xfrm>
          <a:prstGeom prst="ellipse">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785225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5380" y="193808"/>
            <a:ext cx="11233248" cy="641228"/>
          </a:xfrm>
        </p:spPr>
        <p:txBody>
          <a:bodyPr>
            <a:noAutofit/>
          </a:bodyPr>
          <a:lstStyle/>
          <a:p>
            <a:r>
              <a:rPr lang="pt-BR" sz="2000" b="1" dirty="0" smtClean="0"/>
              <a:t>Principais fontes de informação para aqueles que consideraram que a violência aumentou ou diminuiu na cidade</a:t>
            </a:r>
            <a:endParaRPr lang="pt-BR" sz="2000" b="1" dirty="0"/>
          </a:p>
        </p:txBody>
      </p:sp>
      <p:sp>
        <p:nvSpPr>
          <p:cNvPr id="5" name="CaixaDeTexto 4"/>
          <p:cNvSpPr txBox="1"/>
          <p:nvPr/>
        </p:nvSpPr>
        <p:spPr>
          <a:xfrm>
            <a:off x="3575720" y="6572112"/>
            <a:ext cx="5112568" cy="246221"/>
          </a:xfrm>
          <a:prstGeom prst="rect">
            <a:avLst/>
          </a:prstGeom>
          <a:noFill/>
        </p:spPr>
        <p:txBody>
          <a:bodyPr wrap="square" rtlCol="0">
            <a:spAutoFit/>
          </a:bodyPr>
          <a:lstStyle/>
          <a:p>
            <a:pPr algn="ctr"/>
            <a:r>
              <a:rPr lang="pt-BR" sz="1000" dirty="0"/>
              <a:t>Fonte: </a:t>
            </a:r>
            <a:r>
              <a:rPr lang="pt-BR" sz="1000" dirty="0" smtClean="0"/>
              <a:t>372 </a:t>
            </a:r>
            <a:r>
              <a:rPr lang="pt-BR" sz="1000" dirty="0"/>
              <a:t>estudantes da UFSC regularmente matriculados (2016)</a:t>
            </a:r>
          </a:p>
        </p:txBody>
      </p:sp>
      <p:pic>
        <p:nvPicPr>
          <p:cNvPr id="6" name="Imagem 5"/>
          <p:cNvPicPr>
            <a:picLocks noChangeAspect="1"/>
          </p:cNvPicPr>
          <p:nvPr/>
        </p:nvPicPr>
        <p:blipFill>
          <a:blip r:embed="rId2"/>
          <a:stretch>
            <a:fillRect/>
          </a:stretch>
        </p:blipFill>
        <p:spPr>
          <a:xfrm>
            <a:off x="2711624" y="760643"/>
            <a:ext cx="6552728" cy="5811469"/>
          </a:xfrm>
          <a:prstGeom prst="rect">
            <a:avLst/>
          </a:prstGeom>
        </p:spPr>
      </p:pic>
      <p:sp>
        <p:nvSpPr>
          <p:cNvPr id="3" name="Elipse 2"/>
          <p:cNvSpPr/>
          <p:nvPr/>
        </p:nvSpPr>
        <p:spPr>
          <a:xfrm>
            <a:off x="6312024" y="4581128"/>
            <a:ext cx="3816424" cy="1728192"/>
          </a:xfrm>
          <a:prstGeom prst="ellipse">
            <a:avLst/>
          </a:prstGeom>
          <a:solidFill>
            <a:schemeClr val="accent1">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Elipse 3"/>
          <p:cNvSpPr/>
          <p:nvPr/>
        </p:nvSpPr>
        <p:spPr>
          <a:xfrm>
            <a:off x="5735960" y="908720"/>
            <a:ext cx="2952328" cy="4032448"/>
          </a:xfrm>
          <a:prstGeom prst="ellipse">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016187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6600" b="1" i="1" dirty="0" smtClean="0">
                <a:effectLst>
                  <a:outerShdw blurRad="38100" dist="38100" dir="2700000" algn="tl">
                    <a:srgbClr val="000000">
                      <a:alpha val="43137"/>
                    </a:srgbClr>
                  </a:outerShdw>
                </a:effectLst>
              </a:rPr>
              <a:t>2. Sentimento de insegurança</a:t>
            </a:r>
            <a:endParaRPr lang="pt-BR" sz="6600" b="1" i="1" dirty="0">
              <a:effectLst>
                <a:outerShdw blurRad="38100" dist="38100" dir="2700000" algn="tl">
                  <a:srgbClr val="000000">
                    <a:alpha val="43137"/>
                  </a:srgbClr>
                </a:outerShdw>
              </a:effectLst>
            </a:endParaRPr>
          </a:p>
        </p:txBody>
      </p:sp>
      <p:sp>
        <p:nvSpPr>
          <p:cNvPr id="3" name="Espaço Reservado para Texto 2"/>
          <p:cNvSpPr>
            <a:spLocks noGrp="1"/>
          </p:cNvSpPr>
          <p:nvPr>
            <p:ph type="body" idx="1"/>
          </p:nvPr>
        </p:nvSpPr>
        <p:spPr/>
        <p:txBody>
          <a:bodyPr/>
          <a:lstStyle/>
          <a:p>
            <a:endParaRPr lang="pt-BR"/>
          </a:p>
        </p:txBody>
      </p:sp>
    </p:spTree>
    <p:extLst>
      <p:ext uri="{BB962C8B-B14F-4D97-AF65-F5344CB8AC3E}">
        <p14:creationId xmlns:p14="http://schemas.microsoft.com/office/powerpoint/2010/main" val="183670625"/>
      </p:ext>
    </p:extLst>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370936" y="332656"/>
            <a:ext cx="7522136" cy="690275"/>
          </a:xfrm>
          <a:prstGeom prst="rect">
            <a:avLst/>
          </a:prstGeom>
        </p:spPr>
        <p:txBody>
          <a:bodyPr vert="horz" lIns="91440" tIns="45720" rIns="91440" bIns="45720" rtlCol="0" anchor="ctr">
            <a:normAutofit fontScale="925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pt-BR" sz="2400" b="1" dirty="0"/>
              <a:t>Como você se sente </a:t>
            </a:r>
            <a:r>
              <a:rPr lang="pt-BR" sz="2400" b="1" u="sng" dirty="0"/>
              <a:t>no seu DOMICÍLIO</a:t>
            </a:r>
            <a:r>
              <a:rPr lang="pt-BR" sz="2400" b="1" dirty="0"/>
              <a:t> durante o DIA/NOITE?</a:t>
            </a:r>
            <a:r>
              <a:rPr lang="pt-BR" sz="3200" b="1" dirty="0"/>
              <a:t> </a:t>
            </a:r>
            <a:endParaRPr lang="pt-BR" sz="3200" b="1" i="1" dirty="0"/>
          </a:p>
        </p:txBody>
      </p:sp>
      <p:sp>
        <p:nvSpPr>
          <p:cNvPr id="6" name="CaixaDeTexto 5"/>
          <p:cNvSpPr txBox="1"/>
          <p:nvPr/>
        </p:nvSpPr>
        <p:spPr>
          <a:xfrm>
            <a:off x="3575720" y="6513590"/>
            <a:ext cx="5112568" cy="246221"/>
          </a:xfrm>
          <a:prstGeom prst="rect">
            <a:avLst/>
          </a:prstGeom>
          <a:noFill/>
        </p:spPr>
        <p:txBody>
          <a:bodyPr wrap="square" rtlCol="0">
            <a:spAutoFit/>
          </a:bodyPr>
          <a:lstStyle/>
          <a:p>
            <a:pPr algn="ctr"/>
            <a:r>
              <a:rPr lang="pt-BR" sz="1000" dirty="0"/>
              <a:t>Fonte: </a:t>
            </a:r>
            <a:r>
              <a:rPr lang="pt-BR" sz="1000" dirty="0" smtClean="0"/>
              <a:t>372 </a:t>
            </a:r>
            <a:r>
              <a:rPr lang="pt-BR" sz="1000" dirty="0"/>
              <a:t>estudantes da UFSC regularmente matriculados (2016)</a:t>
            </a:r>
          </a:p>
        </p:txBody>
      </p:sp>
      <p:pic>
        <p:nvPicPr>
          <p:cNvPr id="3" name="Imagem 2"/>
          <p:cNvPicPr>
            <a:picLocks noChangeAspect="1"/>
          </p:cNvPicPr>
          <p:nvPr/>
        </p:nvPicPr>
        <p:blipFill>
          <a:blip r:embed="rId2"/>
          <a:stretch>
            <a:fillRect/>
          </a:stretch>
        </p:blipFill>
        <p:spPr>
          <a:xfrm>
            <a:off x="1487488" y="908720"/>
            <a:ext cx="9073008" cy="5443805"/>
          </a:xfrm>
          <a:prstGeom prst="rect">
            <a:avLst/>
          </a:prstGeom>
        </p:spPr>
      </p:pic>
      <p:sp>
        <p:nvSpPr>
          <p:cNvPr id="5" name="Elipse 4"/>
          <p:cNvSpPr/>
          <p:nvPr/>
        </p:nvSpPr>
        <p:spPr>
          <a:xfrm>
            <a:off x="1991544" y="1196752"/>
            <a:ext cx="864096" cy="576064"/>
          </a:xfrm>
          <a:prstGeom prst="ellipse">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0602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370936" y="332656"/>
            <a:ext cx="7522136" cy="69027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pt-BR" sz="2000" b="1" dirty="0"/>
              <a:t>Como você se sente </a:t>
            </a:r>
            <a:r>
              <a:rPr lang="pt-BR" sz="2000" b="1" u="sng" dirty="0"/>
              <a:t>no seu </a:t>
            </a:r>
            <a:r>
              <a:rPr lang="pt-BR" sz="2000" b="1" u="sng" dirty="0" smtClean="0"/>
              <a:t>BAIRRO</a:t>
            </a:r>
            <a:r>
              <a:rPr lang="pt-BR" sz="2000" b="1" dirty="0" smtClean="0"/>
              <a:t> durante </a:t>
            </a:r>
            <a:r>
              <a:rPr lang="pt-BR" sz="2000" b="1" dirty="0"/>
              <a:t>o DIA/NOITE? </a:t>
            </a:r>
            <a:endParaRPr lang="pt-BR" sz="2000" b="1" i="1" dirty="0"/>
          </a:p>
        </p:txBody>
      </p:sp>
      <p:sp>
        <p:nvSpPr>
          <p:cNvPr id="6" name="CaixaDeTexto 5"/>
          <p:cNvSpPr txBox="1"/>
          <p:nvPr/>
        </p:nvSpPr>
        <p:spPr>
          <a:xfrm>
            <a:off x="3575720" y="6513590"/>
            <a:ext cx="5112568" cy="246221"/>
          </a:xfrm>
          <a:prstGeom prst="rect">
            <a:avLst/>
          </a:prstGeom>
          <a:noFill/>
        </p:spPr>
        <p:txBody>
          <a:bodyPr wrap="square" rtlCol="0">
            <a:spAutoFit/>
          </a:bodyPr>
          <a:lstStyle/>
          <a:p>
            <a:pPr algn="ctr"/>
            <a:r>
              <a:rPr lang="pt-BR" sz="1000" dirty="0"/>
              <a:t>Fonte: </a:t>
            </a:r>
            <a:r>
              <a:rPr lang="pt-BR" sz="1000" dirty="0" smtClean="0"/>
              <a:t>372 </a:t>
            </a:r>
            <a:r>
              <a:rPr lang="pt-BR" sz="1000" dirty="0"/>
              <a:t>estudantes da UFSC regularmente matriculados (2016)</a:t>
            </a:r>
          </a:p>
        </p:txBody>
      </p:sp>
      <p:pic>
        <p:nvPicPr>
          <p:cNvPr id="2" name="Imagem 1"/>
          <p:cNvPicPr>
            <a:picLocks noChangeAspect="1"/>
          </p:cNvPicPr>
          <p:nvPr/>
        </p:nvPicPr>
        <p:blipFill>
          <a:blip r:embed="rId2"/>
          <a:stretch>
            <a:fillRect/>
          </a:stretch>
        </p:blipFill>
        <p:spPr>
          <a:xfrm>
            <a:off x="1775520" y="1424909"/>
            <a:ext cx="8477592" cy="5086555"/>
          </a:xfrm>
          <a:prstGeom prst="rect">
            <a:avLst/>
          </a:prstGeom>
        </p:spPr>
      </p:pic>
    </p:spTree>
    <p:extLst>
      <p:ext uri="{BB962C8B-B14F-4D97-AF65-F5344CB8AC3E}">
        <p14:creationId xmlns:p14="http://schemas.microsoft.com/office/powerpoint/2010/main" val="547442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370936" y="332656"/>
            <a:ext cx="7522136" cy="69027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pt-BR" sz="2000" b="1" dirty="0"/>
              <a:t>Como você se sente </a:t>
            </a:r>
            <a:r>
              <a:rPr lang="pt-BR" sz="2000" b="1" u="sng" dirty="0" smtClean="0"/>
              <a:t>NAS RUAS DA CIDADE</a:t>
            </a:r>
            <a:r>
              <a:rPr lang="pt-BR" sz="2000" b="1" dirty="0" smtClean="0"/>
              <a:t> durante </a:t>
            </a:r>
            <a:r>
              <a:rPr lang="pt-BR" sz="2000" b="1" dirty="0"/>
              <a:t>o DIA/NOITE? </a:t>
            </a:r>
            <a:endParaRPr lang="pt-BR" sz="2000" b="1" i="1" dirty="0"/>
          </a:p>
        </p:txBody>
      </p:sp>
      <p:sp>
        <p:nvSpPr>
          <p:cNvPr id="6" name="CaixaDeTexto 5"/>
          <p:cNvSpPr txBox="1"/>
          <p:nvPr/>
        </p:nvSpPr>
        <p:spPr>
          <a:xfrm>
            <a:off x="3575720" y="6513590"/>
            <a:ext cx="5112568" cy="246221"/>
          </a:xfrm>
          <a:prstGeom prst="rect">
            <a:avLst/>
          </a:prstGeom>
          <a:noFill/>
        </p:spPr>
        <p:txBody>
          <a:bodyPr wrap="square" rtlCol="0">
            <a:spAutoFit/>
          </a:bodyPr>
          <a:lstStyle/>
          <a:p>
            <a:pPr algn="ctr"/>
            <a:r>
              <a:rPr lang="pt-BR" sz="1000" dirty="0"/>
              <a:t>Fonte: </a:t>
            </a:r>
            <a:r>
              <a:rPr lang="pt-BR" sz="1000" dirty="0" smtClean="0"/>
              <a:t>372 </a:t>
            </a:r>
            <a:r>
              <a:rPr lang="pt-BR" sz="1000" dirty="0"/>
              <a:t>estudantes da UFSC regularmente matriculados (2016)</a:t>
            </a:r>
          </a:p>
        </p:txBody>
      </p:sp>
      <p:pic>
        <p:nvPicPr>
          <p:cNvPr id="2" name="Imagem 1"/>
          <p:cNvPicPr>
            <a:picLocks noChangeAspect="1"/>
          </p:cNvPicPr>
          <p:nvPr/>
        </p:nvPicPr>
        <p:blipFill>
          <a:blip r:embed="rId2"/>
          <a:stretch>
            <a:fillRect/>
          </a:stretch>
        </p:blipFill>
        <p:spPr>
          <a:xfrm>
            <a:off x="1559496" y="1234100"/>
            <a:ext cx="8784976" cy="5270985"/>
          </a:xfrm>
          <a:prstGeom prst="rect">
            <a:avLst/>
          </a:prstGeom>
        </p:spPr>
      </p:pic>
      <p:cxnSp>
        <p:nvCxnSpPr>
          <p:cNvPr id="5" name="Conector de seta reta 4"/>
          <p:cNvCxnSpPr/>
          <p:nvPr/>
        </p:nvCxnSpPr>
        <p:spPr>
          <a:xfrm flipV="1">
            <a:off x="5303912" y="1844824"/>
            <a:ext cx="3312368" cy="57606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094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370936" y="332656"/>
            <a:ext cx="7522136" cy="69027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pt-BR" sz="2000" b="1" dirty="0"/>
              <a:t>Como você se sente </a:t>
            </a:r>
            <a:r>
              <a:rPr lang="pt-BR" sz="2000" b="1" u="sng" dirty="0" smtClean="0"/>
              <a:t>NA UFSC</a:t>
            </a:r>
            <a:r>
              <a:rPr lang="pt-BR" sz="2000" b="1" dirty="0" smtClean="0"/>
              <a:t> durante </a:t>
            </a:r>
            <a:r>
              <a:rPr lang="pt-BR" sz="2000" b="1" dirty="0"/>
              <a:t>o DIA/NOITE? </a:t>
            </a:r>
            <a:endParaRPr lang="pt-BR" sz="2000" b="1" i="1" dirty="0"/>
          </a:p>
        </p:txBody>
      </p:sp>
      <p:sp>
        <p:nvSpPr>
          <p:cNvPr id="6" name="CaixaDeTexto 5"/>
          <p:cNvSpPr txBox="1"/>
          <p:nvPr/>
        </p:nvSpPr>
        <p:spPr>
          <a:xfrm>
            <a:off x="3575720" y="6513590"/>
            <a:ext cx="5112568" cy="246221"/>
          </a:xfrm>
          <a:prstGeom prst="rect">
            <a:avLst/>
          </a:prstGeom>
          <a:noFill/>
        </p:spPr>
        <p:txBody>
          <a:bodyPr wrap="square" rtlCol="0">
            <a:spAutoFit/>
          </a:bodyPr>
          <a:lstStyle/>
          <a:p>
            <a:pPr algn="ctr"/>
            <a:r>
              <a:rPr lang="pt-BR" sz="1000" dirty="0"/>
              <a:t>Fonte: </a:t>
            </a:r>
            <a:r>
              <a:rPr lang="pt-BR" sz="1000" dirty="0" smtClean="0"/>
              <a:t>372 </a:t>
            </a:r>
            <a:r>
              <a:rPr lang="pt-BR" sz="1000" dirty="0"/>
              <a:t>estudantes da UFSC regularmente matriculados (2016)</a:t>
            </a:r>
          </a:p>
        </p:txBody>
      </p:sp>
      <p:pic>
        <p:nvPicPr>
          <p:cNvPr id="2" name="Imagem 1"/>
          <p:cNvPicPr>
            <a:picLocks noChangeAspect="1"/>
          </p:cNvPicPr>
          <p:nvPr/>
        </p:nvPicPr>
        <p:blipFill>
          <a:blip r:embed="rId2"/>
          <a:stretch>
            <a:fillRect/>
          </a:stretch>
        </p:blipFill>
        <p:spPr>
          <a:xfrm>
            <a:off x="1271464" y="819481"/>
            <a:ext cx="9433048" cy="5659829"/>
          </a:xfrm>
          <a:prstGeom prst="rect">
            <a:avLst/>
          </a:prstGeom>
        </p:spPr>
      </p:pic>
      <p:cxnSp>
        <p:nvCxnSpPr>
          <p:cNvPr id="5" name="Conector de seta reta 4"/>
          <p:cNvCxnSpPr/>
          <p:nvPr/>
        </p:nvCxnSpPr>
        <p:spPr>
          <a:xfrm flipV="1">
            <a:off x="7680176" y="1319155"/>
            <a:ext cx="165618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ector de seta reta 7"/>
          <p:cNvCxnSpPr/>
          <p:nvPr/>
        </p:nvCxnSpPr>
        <p:spPr>
          <a:xfrm flipH="1">
            <a:off x="4511824" y="1139135"/>
            <a:ext cx="1044116"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ector de seta reta 9"/>
          <p:cNvCxnSpPr/>
          <p:nvPr/>
        </p:nvCxnSpPr>
        <p:spPr>
          <a:xfrm>
            <a:off x="1991544" y="1967227"/>
            <a:ext cx="144016" cy="12457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420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370936" y="332656"/>
            <a:ext cx="7522136" cy="69027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pt-BR" sz="2000" b="1" dirty="0"/>
              <a:t>Como você se sente </a:t>
            </a:r>
            <a:r>
              <a:rPr lang="pt-BR" sz="2000" b="1" u="sng" dirty="0" smtClean="0"/>
              <a:t>NA UFSC AO REDOR</a:t>
            </a:r>
            <a:r>
              <a:rPr lang="pt-BR" sz="2000" b="1" dirty="0" smtClean="0"/>
              <a:t> </a:t>
            </a:r>
            <a:r>
              <a:rPr lang="pt-BR" sz="2000" b="1" dirty="0"/>
              <a:t>durante o DIA/NOITE? </a:t>
            </a:r>
            <a:endParaRPr lang="pt-BR" sz="2000" b="1" i="1" dirty="0"/>
          </a:p>
        </p:txBody>
      </p:sp>
      <p:sp>
        <p:nvSpPr>
          <p:cNvPr id="6" name="CaixaDeTexto 5"/>
          <p:cNvSpPr txBox="1"/>
          <p:nvPr/>
        </p:nvSpPr>
        <p:spPr>
          <a:xfrm>
            <a:off x="3575720" y="6513590"/>
            <a:ext cx="5112568" cy="246221"/>
          </a:xfrm>
          <a:prstGeom prst="rect">
            <a:avLst/>
          </a:prstGeom>
          <a:noFill/>
        </p:spPr>
        <p:txBody>
          <a:bodyPr wrap="square" rtlCol="0">
            <a:spAutoFit/>
          </a:bodyPr>
          <a:lstStyle/>
          <a:p>
            <a:pPr algn="ctr"/>
            <a:r>
              <a:rPr lang="pt-BR" sz="1000" dirty="0"/>
              <a:t>Fonte: </a:t>
            </a:r>
            <a:r>
              <a:rPr lang="pt-BR" sz="1000" dirty="0" smtClean="0"/>
              <a:t>372 </a:t>
            </a:r>
            <a:r>
              <a:rPr lang="pt-BR" sz="1000" dirty="0"/>
              <a:t>estudantes da UFSC regularmente matriculados (2016)</a:t>
            </a:r>
          </a:p>
        </p:txBody>
      </p:sp>
      <p:pic>
        <p:nvPicPr>
          <p:cNvPr id="2" name="Imagem 1"/>
          <p:cNvPicPr>
            <a:picLocks noChangeAspect="1"/>
          </p:cNvPicPr>
          <p:nvPr/>
        </p:nvPicPr>
        <p:blipFill>
          <a:blip r:embed="rId2"/>
          <a:stretch>
            <a:fillRect/>
          </a:stretch>
        </p:blipFill>
        <p:spPr>
          <a:xfrm>
            <a:off x="1487488" y="1022931"/>
            <a:ext cx="9073008" cy="5443805"/>
          </a:xfrm>
          <a:prstGeom prst="rect">
            <a:avLst/>
          </a:prstGeom>
        </p:spPr>
      </p:pic>
      <p:cxnSp>
        <p:nvCxnSpPr>
          <p:cNvPr id="5" name="Conector de seta reta 4"/>
          <p:cNvCxnSpPr/>
          <p:nvPr/>
        </p:nvCxnSpPr>
        <p:spPr>
          <a:xfrm flipV="1">
            <a:off x="8184232" y="1340768"/>
            <a:ext cx="1008112"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Elipse 12"/>
          <p:cNvSpPr/>
          <p:nvPr/>
        </p:nvSpPr>
        <p:spPr>
          <a:xfrm>
            <a:off x="1775520" y="2132856"/>
            <a:ext cx="3312368" cy="1440160"/>
          </a:xfrm>
          <a:prstGeom prst="ellipse">
            <a:avLst/>
          </a:prstGeom>
          <a:solidFill>
            <a:schemeClr val="accent4">
              <a:lumMod val="60000"/>
              <a:lumOff val="40000"/>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31633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VITIMIZAÇÃO E SENTIMENTO DE  INSEGURANÇA EM </a:t>
            </a:r>
            <a:r>
              <a:rPr lang="pt-BR" b="1" i="1" dirty="0" smtClean="0"/>
              <a:t>CAMPI</a:t>
            </a:r>
            <a:r>
              <a:rPr lang="pt-BR" b="1" dirty="0" smtClean="0"/>
              <a:t> UNIVERSITÁRIOS</a:t>
            </a:r>
            <a:endParaRPr lang="pt-BR" b="1" dirty="0"/>
          </a:p>
        </p:txBody>
      </p:sp>
      <p:sp>
        <p:nvSpPr>
          <p:cNvPr id="3" name="Espaço Reservado para Conteúdo 2"/>
          <p:cNvSpPr>
            <a:spLocks noGrp="1"/>
          </p:cNvSpPr>
          <p:nvPr>
            <p:ph idx="1"/>
          </p:nvPr>
        </p:nvSpPr>
        <p:spPr/>
        <p:txBody>
          <a:bodyPr/>
          <a:lstStyle/>
          <a:p>
            <a:r>
              <a:rPr lang="pt-BR" dirty="0" smtClean="0"/>
              <a:t>Projeto  financiando pelo CNPq – Edital 2014-0</a:t>
            </a:r>
          </a:p>
          <a:p>
            <a:r>
              <a:rPr lang="pt-BR" i="1" dirty="0" smtClean="0"/>
              <a:t>Campi</a:t>
            </a:r>
            <a:r>
              <a:rPr lang="pt-BR" dirty="0" smtClean="0"/>
              <a:t> pesquisados: UFSC e UNOCHAPECÓ</a:t>
            </a:r>
          </a:p>
          <a:p>
            <a:r>
              <a:rPr lang="pt-BR" dirty="0" smtClean="0"/>
              <a:t>Composição da pesquisa:</a:t>
            </a:r>
          </a:p>
          <a:p>
            <a:endParaRPr lang="pt-BR" dirty="0" smtClean="0"/>
          </a:p>
          <a:p>
            <a:pPr marL="914400" lvl="1" indent="-457200">
              <a:buFont typeface="+mj-lt"/>
              <a:buAutoNum type="arabicPeriod"/>
            </a:pPr>
            <a:r>
              <a:rPr lang="pt-BR" i="1" dirty="0" err="1" smtClean="0"/>
              <a:t>Survey</a:t>
            </a:r>
            <a:r>
              <a:rPr lang="pt-BR" i="1" dirty="0" smtClean="0"/>
              <a:t> </a:t>
            </a:r>
            <a:r>
              <a:rPr lang="pt-BR" dirty="0" smtClean="0"/>
              <a:t>aplicado junto aos estudantes das duas universidades (amostra UFSC=372);</a:t>
            </a:r>
          </a:p>
          <a:p>
            <a:pPr marL="914400" lvl="1" indent="-457200">
              <a:buFont typeface="+mj-lt"/>
              <a:buAutoNum type="arabicPeriod"/>
            </a:pPr>
            <a:endParaRPr lang="pt-BR" dirty="0" smtClean="0"/>
          </a:p>
          <a:p>
            <a:pPr marL="914400" lvl="1" indent="-457200">
              <a:buFont typeface="+mj-lt"/>
              <a:buAutoNum type="arabicPeriod"/>
            </a:pPr>
            <a:r>
              <a:rPr lang="pt-BR" dirty="0" smtClean="0"/>
              <a:t>Pesquisa </a:t>
            </a:r>
            <a:r>
              <a:rPr lang="pt-BR" dirty="0" err="1" smtClean="0"/>
              <a:t>hemerográfica</a:t>
            </a:r>
            <a:r>
              <a:rPr lang="pt-BR" dirty="0" smtClean="0"/>
              <a:t>: análise de 550 matérias sobre “segurança no campus” (FSP, O Globo, Estadão, JB e DC);</a:t>
            </a:r>
          </a:p>
          <a:p>
            <a:pPr marL="914400" lvl="1" indent="-457200">
              <a:buFont typeface="+mj-lt"/>
              <a:buAutoNum type="arabicPeriod"/>
            </a:pPr>
            <a:endParaRPr lang="pt-BR" dirty="0" smtClean="0"/>
          </a:p>
          <a:p>
            <a:pPr marL="914400" lvl="1" indent="-457200">
              <a:buFont typeface="+mj-lt"/>
              <a:buAutoNum type="arabicPeriod"/>
            </a:pPr>
            <a:r>
              <a:rPr lang="pt-BR" dirty="0" smtClean="0"/>
              <a:t>Entrevistas (10): gestores UFSC e UNOCHAPECÓ, PM, </a:t>
            </a:r>
            <a:r>
              <a:rPr lang="pt-BR" dirty="0" err="1" smtClean="0"/>
              <a:t>Krohnos</a:t>
            </a:r>
            <a:r>
              <a:rPr lang="pt-BR" dirty="0" smtClean="0"/>
              <a:t> e Patrimonial.</a:t>
            </a:r>
            <a:endParaRPr lang="pt-BR" dirty="0"/>
          </a:p>
        </p:txBody>
      </p:sp>
    </p:spTree>
    <p:extLst>
      <p:ext uri="{BB962C8B-B14F-4D97-AF65-F5344CB8AC3E}">
        <p14:creationId xmlns:p14="http://schemas.microsoft.com/office/powerpoint/2010/main" val="1716899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6600" b="1" i="1" dirty="0" smtClean="0">
                <a:effectLst>
                  <a:outerShdw blurRad="38100" dist="38100" dir="2700000" algn="tl">
                    <a:srgbClr val="000000">
                      <a:alpha val="43137"/>
                    </a:srgbClr>
                  </a:outerShdw>
                </a:effectLst>
              </a:rPr>
              <a:t>3. Medo </a:t>
            </a:r>
            <a:r>
              <a:rPr lang="pt-BR" sz="6600" b="1" i="1" dirty="0">
                <a:effectLst>
                  <a:outerShdw blurRad="38100" dist="38100" dir="2700000" algn="tl">
                    <a:srgbClr val="000000">
                      <a:alpha val="43137"/>
                    </a:srgbClr>
                  </a:outerShdw>
                </a:effectLst>
              </a:rPr>
              <a:t>do crime</a:t>
            </a:r>
          </a:p>
        </p:txBody>
      </p:sp>
      <p:sp>
        <p:nvSpPr>
          <p:cNvPr id="3" name="Espaço Reservado para Texto 2"/>
          <p:cNvSpPr>
            <a:spLocks noGrp="1"/>
          </p:cNvSpPr>
          <p:nvPr>
            <p:ph type="body" idx="1"/>
          </p:nvPr>
        </p:nvSpPr>
        <p:spPr/>
        <p:txBody>
          <a:bodyPr/>
          <a:lstStyle/>
          <a:p>
            <a:endParaRPr lang="pt-BR"/>
          </a:p>
        </p:txBody>
      </p:sp>
    </p:spTree>
    <p:extLst>
      <p:ext uri="{BB962C8B-B14F-4D97-AF65-F5344CB8AC3E}">
        <p14:creationId xmlns:p14="http://schemas.microsoft.com/office/powerpoint/2010/main" val="2856286570"/>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783632" y="50340"/>
            <a:ext cx="7522136" cy="69027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pt-BR" sz="3200" b="1" i="1" dirty="0"/>
              <a:t>MEDO DO CRIME</a:t>
            </a:r>
          </a:p>
        </p:txBody>
      </p:sp>
      <p:sp>
        <p:nvSpPr>
          <p:cNvPr id="6" name="CaixaDeTexto 5"/>
          <p:cNvSpPr txBox="1"/>
          <p:nvPr/>
        </p:nvSpPr>
        <p:spPr>
          <a:xfrm>
            <a:off x="4439816" y="6390479"/>
            <a:ext cx="5112568" cy="246221"/>
          </a:xfrm>
          <a:prstGeom prst="rect">
            <a:avLst/>
          </a:prstGeom>
          <a:noFill/>
        </p:spPr>
        <p:txBody>
          <a:bodyPr wrap="square" rtlCol="0">
            <a:spAutoFit/>
          </a:bodyPr>
          <a:lstStyle/>
          <a:p>
            <a:pPr algn="ctr"/>
            <a:r>
              <a:rPr lang="pt-BR" sz="1000" dirty="0"/>
              <a:t>Fonte</a:t>
            </a:r>
            <a:r>
              <a:rPr lang="pt-BR" sz="1000"/>
              <a:t>: </a:t>
            </a:r>
            <a:r>
              <a:rPr lang="pt-BR" sz="1000" smtClean="0"/>
              <a:t>372 </a:t>
            </a:r>
            <a:r>
              <a:rPr lang="pt-BR" sz="1000" dirty="0"/>
              <a:t>estudantes da UFSC regularmente matriculados (2016)</a:t>
            </a:r>
          </a:p>
        </p:txBody>
      </p:sp>
      <p:pic>
        <p:nvPicPr>
          <p:cNvPr id="5" name="Imagem 4"/>
          <p:cNvPicPr>
            <a:picLocks noChangeAspect="1"/>
          </p:cNvPicPr>
          <p:nvPr/>
        </p:nvPicPr>
        <p:blipFill>
          <a:blip r:embed="rId2"/>
          <a:stretch>
            <a:fillRect/>
          </a:stretch>
        </p:blipFill>
        <p:spPr>
          <a:xfrm>
            <a:off x="551384" y="605871"/>
            <a:ext cx="9217024" cy="6030829"/>
          </a:xfrm>
          <a:prstGeom prst="rect">
            <a:avLst/>
          </a:prstGeom>
        </p:spPr>
      </p:pic>
      <p:sp>
        <p:nvSpPr>
          <p:cNvPr id="7" name="CaixaDeTexto 6"/>
          <p:cNvSpPr txBox="1"/>
          <p:nvPr/>
        </p:nvSpPr>
        <p:spPr>
          <a:xfrm>
            <a:off x="9912424" y="1196752"/>
            <a:ext cx="1851432" cy="415498"/>
          </a:xfrm>
          <a:prstGeom prst="rect">
            <a:avLst/>
          </a:prstGeom>
          <a:noFill/>
          <a:ln>
            <a:solidFill>
              <a:schemeClr val="accent2"/>
            </a:solidFill>
            <a:prstDash val="sysDash"/>
          </a:ln>
        </p:spPr>
        <p:txBody>
          <a:bodyPr wrap="square" rtlCol="0">
            <a:spAutoFit/>
          </a:bodyPr>
          <a:lstStyle/>
          <a:p>
            <a:pPr algn="ctr"/>
            <a:r>
              <a:rPr lang="pt-BR" sz="1600" b="1" dirty="0">
                <a:solidFill>
                  <a:schemeClr val="accent3">
                    <a:lumMod val="50000"/>
                  </a:schemeClr>
                </a:solidFill>
              </a:rPr>
              <a:t>Em SC: </a:t>
            </a:r>
            <a:r>
              <a:rPr lang="pt-BR" sz="1600" b="1" dirty="0" smtClean="0">
                <a:solidFill>
                  <a:schemeClr val="accent3">
                    <a:lumMod val="50000"/>
                  </a:schemeClr>
                </a:solidFill>
              </a:rPr>
              <a:t>72% </a:t>
            </a:r>
          </a:p>
          <a:p>
            <a:pPr algn="ctr"/>
            <a:r>
              <a:rPr lang="pt-BR" sz="500" dirty="0" smtClean="0"/>
              <a:t>Fonte</a:t>
            </a:r>
            <a:r>
              <a:rPr lang="pt-BR" sz="500" dirty="0"/>
              <a:t>: FURB/RBS</a:t>
            </a:r>
          </a:p>
        </p:txBody>
      </p:sp>
      <p:sp>
        <p:nvSpPr>
          <p:cNvPr id="9" name="CaixaDeTexto 8"/>
          <p:cNvSpPr txBox="1"/>
          <p:nvPr/>
        </p:nvSpPr>
        <p:spPr>
          <a:xfrm>
            <a:off x="9912423" y="1716622"/>
            <a:ext cx="1851433" cy="415498"/>
          </a:xfrm>
          <a:prstGeom prst="rect">
            <a:avLst/>
          </a:prstGeom>
          <a:noFill/>
          <a:ln>
            <a:solidFill>
              <a:schemeClr val="accent2"/>
            </a:solidFill>
            <a:prstDash val="sysDash"/>
          </a:ln>
        </p:spPr>
        <p:txBody>
          <a:bodyPr wrap="square" rtlCol="0">
            <a:spAutoFit/>
          </a:bodyPr>
          <a:lstStyle/>
          <a:p>
            <a:pPr algn="ctr"/>
            <a:r>
              <a:rPr lang="pt-BR" sz="1600" b="1" dirty="0">
                <a:solidFill>
                  <a:schemeClr val="accent3">
                    <a:lumMod val="50000"/>
                  </a:schemeClr>
                </a:solidFill>
              </a:rPr>
              <a:t>Brasil: 76% </a:t>
            </a:r>
            <a:endParaRPr lang="pt-BR" sz="1600" b="1" dirty="0" smtClean="0">
              <a:solidFill>
                <a:schemeClr val="accent3">
                  <a:lumMod val="50000"/>
                </a:schemeClr>
              </a:solidFill>
            </a:endParaRPr>
          </a:p>
          <a:p>
            <a:pPr algn="ctr"/>
            <a:r>
              <a:rPr lang="pt-BR" sz="500" dirty="0" smtClean="0"/>
              <a:t>Fonte</a:t>
            </a:r>
            <a:r>
              <a:rPr lang="pt-BR" sz="500" dirty="0"/>
              <a:t>: Anuário Brasileiro de Segurança Pública</a:t>
            </a:r>
          </a:p>
        </p:txBody>
      </p:sp>
      <p:sp>
        <p:nvSpPr>
          <p:cNvPr id="2" name="Retângulo 1"/>
          <p:cNvSpPr/>
          <p:nvPr/>
        </p:nvSpPr>
        <p:spPr>
          <a:xfrm>
            <a:off x="4367808" y="3717032"/>
            <a:ext cx="3816424" cy="576064"/>
          </a:xfrm>
          <a:prstGeom prst="rect">
            <a:avLst/>
          </a:prstGeom>
          <a:no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75089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495600" y="188640"/>
            <a:ext cx="7522136" cy="69027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pt-BR" sz="2000" b="1" i="1" dirty="0"/>
              <a:t>MEDO </a:t>
            </a:r>
            <a:r>
              <a:rPr lang="pt-BR" sz="2000" b="1" i="1" dirty="0" smtClean="0"/>
              <a:t>DE SER ASSALTADO POR</a:t>
            </a:r>
            <a:r>
              <a:rPr lang="pt-BR" sz="2400" b="1" i="1" dirty="0" smtClean="0"/>
              <a:t> </a:t>
            </a:r>
            <a:r>
              <a:rPr lang="pt-BR" sz="2000" b="1" i="1" u="sng" dirty="0" smtClean="0"/>
              <a:t>FAIXA ETÁRIA</a:t>
            </a:r>
            <a:endParaRPr lang="pt-BR" sz="2000" b="1" i="1" u="sng" dirty="0"/>
          </a:p>
        </p:txBody>
      </p:sp>
      <p:sp>
        <p:nvSpPr>
          <p:cNvPr id="6" name="CaixaDeTexto 5"/>
          <p:cNvSpPr txBox="1"/>
          <p:nvPr/>
        </p:nvSpPr>
        <p:spPr>
          <a:xfrm>
            <a:off x="3575720" y="6513590"/>
            <a:ext cx="5112568" cy="246221"/>
          </a:xfrm>
          <a:prstGeom prst="rect">
            <a:avLst/>
          </a:prstGeom>
          <a:noFill/>
        </p:spPr>
        <p:txBody>
          <a:bodyPr wrap="square" rtlCol="0">
            <a:spAutoFit/>
          </a:bodyPr>
          <a:lstStyle/>
          <a:p>
            <a:pPr algn="ctr"/>
            <a:r>
              <a:rPr lang="pt-BR" sz="1000" dirty="0"/>
              <a:t>Fonte: </a:t>
            </a:r>
            <a:r>
              <a:rPr lang="pt-BR" sz="1000" dirty="0" smtClean="0"/>
              <a:t>372 </a:t>
            </a:r>
            <a:r>
              <a:rPr lang="pt-BR" sz="1000" dirty="0"/>
              <a:t>estudantes da UFSC regularmente matriculados (2016)</a:t>
            </a:r>
          </a:p>
        </p:txBody>
      </p:sp>
      <p:pic>
        <p:nvPicPr>
          <p:cNvPr id="8" name="Imagem 7"/>
          <p:cNvPicPr/>
          <p:nvPr/>
        </p:nvPicPr>
        <p:blipFill>
          <a:blip r:embed="rId2"/>
          <a:stretch>
            <a:fillRect/>
          </a:stretch>
        </p:blipFill>
        <p:spPr>
          <a:xfrm>
            <a:off x="1271464" y="878915"/>
            <a:ext cx="9937104" cy="5544616"/>
          </a:xfrm>
          <a:prstGeom prst="rect">
            <a:avLst/>
          </a:prstGeom>
        </p:spPr>
      </p:pic>
      <p:sp>
        <p:nvSpPr>
          <p:cNvPr id="2" name="Elipse 1"/>
          <p:cNvSpPr/>
          <p:nvPr/>
        </p:nvSpPr>
        <p:spPr>
          <a:xfrm rot="276798">
            <a:off x="1823623" y="1336819"/>
            <a:ext cx="7848872" cy="1447865"/>
          </a:xfrm>
          <a:prstGeom prst="ellipse">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86614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883532" y="346439"/>
            <a:ext cx="8496944" cy="69027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pt-BR" sz="2000" b="1" dirty="0"/>
              <a:t>Medo de sofrer </a:t>
            </a:r>
            <a:r>
              <a:rPr lang="pt-BR" sz="2000" b="1" u="sng" dirty="0"/>
              <a:t>sequestro relâmpago por sexo</a:t>
            </a:r>
            <a:r>
              <a:rPr lang="pt-BR" sz="2000" b="1" dirty="0"/>
              <a:t> </a:t>
            </a:r>
            <a:endParaRPr lang="pt-BR" sz="2000" b="1" i="1" dirty="0"/>
          </a:p>
        </p:txBody>
      </p:sp>
      <p:sp>
        <p:nvSpPr>
          <p:cNvPr id="6" name="CaixaDeTexto 5"/>
          <p:cNvSpPr txBox="1"/>
          <p:nvPr/>
        </p:nvSpPr>
        <p:spPr>
          <a:xfrm>
            <a:off x="3719736" y="6540891"/>
            <a:ext cx="5112568" cy="246221"/>
          </a:xfrm>
          <a:prstGeom prst="rect">
            <a:avLst/>
          </a:prstGeom>
          <a:noFill/>
        </p:spPr>
        <p:txBody>
          <a:bodyPr wrap="square" rtlCol="0">
            <a:spAutoFit/>
          </a:bodyPr>
          <a:lstStyle/>
          <a:p>
            <a:pPr algn="ctr"/>
            <a:r>
              <a:rPr lang="pt-BR" sz="1000" dirty="0"/>
              <a:t>Fonte: 377 estudantes da UFSC regularmente matriculados (2016)</a:t>
            </a:r>
          </a:p>
        </p:txBody>
      </p:sp>
      <p:pic>
        <p:nvPicPr>
          <p:cNvPr id="7" name="Imagem 6"/>
          <p:cNvPicPr/>
          <p:nvPr/>
        </p:nvPicPr>
        <p:blipFill>
          <a:blip r:embed="rId2"/>
          <a:stretch>
            <a:fillRect/>
          </a:stretch>
        </p:blipFill>
        <p:spPr>
          <a:xfrm>
            <a:off x="1415480" y="1124744"/>
            <a:ext cx="9721080" cy="5476876"/>
          </a:xfrm>
          <a:prstGeom prst="rect">
            <a:avLst/>
          </a:prstGeom>
        </p:spPr>
      </p:pic>
    </p:spTree>
    <p:extLst>
      <p:ext uri="{BB962C8B-B14F-4D97-AF65-F5344CB8AC3E}">
        <p14:creationId xmlns:p14="http://schemas.microsoft.com/office/powerpoint/2010/main" val="1565433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883532" y="346439"/>
            <a:ext cx="8496944" cy="69027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pt-BR" sz="2000" b="1" dirty="0"/>
              <a:t>Medo de ser vítima de </a:t>
            </a:r>
            <a:r>
              <a:rPr lang="pt-BR" sz="2000" b="1" u="sng" dirty="0"/>
              <a:t>agressão sexual por sexo</a:t>
            </a:r>
            <a:r>
              <a:rPr lang="pt-BR" sz="2000" b="1" dirty="0"/>
              <a:t> </a:t>
            </a:r>
            <a:endParaRPr lang="pt-BR" sz="2000" b="1" i="1" dirty="0"/>
          </a:p>
        </p:txBody>
      </p:sp>
      <p:sp>
        <p:nvSpPr>
          <p:cNvPr id="6" name="CaixaDeTexto 5"/>
          <p:cNvSpPr txBox="1"/>
          <p:nvPr/>
        </p:nvSpPr>
        <p:spPr>
          <a:xfrm>
            <a:off x="3575720" y="6513590"/>
            <a:ext cx="5112568" cy="246221"/>
          </a:xfrm>
          <a:prstGeom prst="rect">
            <a:avLst/>
          </a:prstGeom>
          <a:noFill/>
        </p:spPr>
        <p:txBody>
          <a:bodyPr wrap="square" rtlCol="0">
            <a:spAutoFit/>
          </a:bodyPr>
          <a:lstStyle/>
          <a:p>
            <a:pPr algn="ctr"/>
            <a:r>
              <a:rPr lang="pt-BR" sz="1000" dirty="0"/>
              <a:t>Fonte: </a:t>
            </a:r>
            <a:r>
              <a:rPr lang="pt-BR" sz="1000" dirty="0" smtClean="0"/>
              <a:t>372 </a:t>
            </a:r>
            <a:r>
              <a:rPr lang="pt-BR" sz="1000" dirty="0"/>
              <a:t>estudantes da UFSC regularmente matriculados (2016)</a:t>
            </a:r>
          </a:p>
        </p:txBody>
      </p:sp>
      <p:pic>
        <p:nvPicPr>
          <p:cNvPr id="5" name="Imagem 4"/>
          <p:cNvPicPr/>
          <p:nvPr/>
        </p:nvPicPr>
        <p:blipFill>
          <a:blip r:embed="rId2"/>
          <a:stretch>
            <a:fillRect/>
          </a:stretch>
        </p:blipFill>
        <p:spPr>
          <a:xfrm>
            <a:off x="1487488" y="1124744"/>
            <a:ext cx="9361040" cy="5388846"/>
          </a:xfrm>
          <a:prstGeom prst="rect">
            <a:avLst/>
          </a:prstGeom>
        </p:spPr>
      </p:pic>
      <p:sp>
        <p:nvSpPr>
          <p:cNvPr id="2" name="Elipse 1"/>
          <p:cNvSpPr/>
          <p:nvPr/>
        </p:nvSpPr>
        <p:spPr>
          <a:xfrm>
            <a:off x="6312024" y="1268760"/>
            <a:ext cx="2376264" cy="1512168"/>
          </a:xfrm>
          <a:prstGeom prst="ellipse">
            <a:avLst/>
          </a:prstGeom>
          <a:solidFill>
            <a:schemeClr val="accent4">
              <a:lumMod val="20000"/>
              <a:lumOff val="80000"/>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99026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415480" y="344410"/>
            <a:ext cx="10045116" cy="69027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pt-BR" sz="2000" b="1" dirty="0"/>
              <a:t>Medo de ser vítima de </a:t>
            </a:r>
            <a:r>
              <a:rPr lang="pt-BR" sz="2000" b="1" u="sng" dirty="0"/>
              <a:t>agressão sexual por faixa etária</a:t>
            </a:r>
            <a:r>
              <a:rPr lang="pt-BR" sz="2000" b="1" dirty="0"/>
              <a:t> </a:t>
            </a:r>
            <a:endParaRPr lang="pt-BR" sz="2000" b="1" i="1" dirty="0"/>
          </a:p>
        </p:txBody>
      </p:sp>
      <p:sp>
        <p:nvSpPr>
          <p:cNvPr id="6" name="CaixaDeTexto 5"/>
          <p:cNvSpPr txBox="1"/>
          <p:nvPr/>
        </p:nvSpPr>
        <p:spPr>
          <a:xfrm>
            <a:off x="3575720" y="6513590"/>
            <a:ext cx="5112568" cy="246221"/>
          </a:xfrm>
          <a:prstGeom prst="rect">
            <a:avLst/>
          </a:prstGeom>
          <a:noFill/>
        </p:spPr>
        <p:txBody>
          <a:bodyPr wrap="square" rtlCol="0">
            <a:spAutoFit/>
          </a:bodyPr>
          <a:lstStyle/>
          <a:p>
            <a:pPr algn="ctr"/>
            <a:r>
              <a:rPr lang="pt-BR" sz="1000" dirty="0"/>
              <a:t>Fonte: </a:t>
            </a:r>
            <a:r>
              <a:rPr lang="pt-BR" sz="1000" dirty="0" smtClean="0"/>
              <a:t>372 </a:t>
            </a:r>
            <a:r>
              <a:rPr lang="pt-BR" sz="1000" dirty="0"/>
              <a:t>estudantes da UFSC regularmente matriculados (2016)</a:t>
            </a:r>
          </a:p>
        </p:txBody>
      </p:sp>
      <p:pic>
        <p:nvPicPr>
          <p:cNvPr id="7" name="Imagem 6"/>
          <p:cNvPicPr/>
          <p:nvPr/>
        </p:nvPicPr>
        <p:blipFill>
          <a:blip r:embed="rId2"/>
          <a:stretch>
            <a:fillRect/>
          </a:stretch>
        </p:blipFill>
        <p:spPr>
          <a:xfrm>
            <a:off x="1559496" y="1034685"/>
            <a:ext cx="9559062" cy="5478905"/>
          </a:xfrm>
          <a:prstGeom prst="rect">
            <a:avLst/>
          </a:prstGeom>
        </p:spPr>
      </p:pic>
      <p:cxnSp>
        <p:nvCxnSpPr>
          <p:cNvPr id="9" name="Conector de seta reta 8"/>
          <p:cNvCxnSpPr/>
          <p:nvPr/>
        </p:nvCxnSpPr>
        <p:spPr>
          <a:xfrm flipH="1" flipV="1">
            <a:off x="3575720" y="1412776"/>
            <a:ext cx="4824536" cy="288032"/>
          </a:xfrm>
          <a:prstGeom prst="straightConnector1">
            <a:avLst/>
          </a:prstGeom>
          <a:ln w="25400">
            <a:tailEnd type="arrow"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827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533382" y="332656"/>
            <a:ext cx="11197244" cy="690275"/>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pt-BR" sz="2000" b="1" dirty="0"/>
              <a:t>Medo de ser vítima de </a:t>
            </a:r>
            <a:r>
              <a:rPr lang="pt-BR" sz="2000" b="1" u="sng" dirty="0"/>
              <a:t>agressão sexual por meio de </a:t>
            </a:r>
            <a:r>
              <a:rPr lang="pt-BR" sz="2000" b="1" u="sng" dirty="0" smtClean="0"/>
              <a:t>locomoção</a:t>
            </a:r>
            <a:r>
              <a:rPr lang="pt-BR" sz="2000" b="1" dirty="0" smtClean="0"/>
              <a:t> </a:t>
            </a:r>
            <a:endParaRPr lang="pt-BR" sz="2000" b="1" i="1" dirty="0"/>
          </a:p>
        </p:txBody>
      </p:sp>
      <p:sp>
        <p:nvSpPr>
          <p:cNvPr id="6" name="CaixaDeTexto 5"/>
          <p:cNvSpPr txBox="1"/>
          <p:nvPr/>
        </p:nvSpPr>
        <p:spPr>
          <a:xfrm>
            <a:off x="3575720" y="6513590"/>
            <a:ext cx="5112568" cy="246221"/>
          </a:xfrm>
          <a:prstGeom prst="rect">
            <a:avLst/>
          </a:prstGeom>
          <a:noFill/>
        </p:spPr>
        <p:txBody>
          <a:bodyPr wrap="square" rtlCol="0">
            <a:spAutoFit/>
          </a:bodyPr>
          <a:lstStyle/>
          <a:p>
            <a:pPr algn="ctr"/>
            <a:r>
              <a:rPr lang="pt-BR" sz="1000" dirty="0"/>
              <a:t>Fonte: </a:t>
            </a:r>
            <a:r>
              <a:rPr lang="pt-BR" sz="1000" dirty="0" smtClean="0"/>
              <a:t>372 </a:t>
            </a:r>
            <a:r>
              <a:rPr lang="pt-BR" sz="1000" dirty="0"/>
              <a:t>estudantes da UFSC regularmente matriculados (2016)</a:t>
            </a:r>
          </a:p>
        </p:txBody>
      </p:sp>
      <p:pic>
        <p:nvPicPr>
          <p:cNvPr id="5" name="Imagem 4"/>
          <p:cNvPicPr/>
          <p:nvPr/>
        </p:nvPicPr>
        <p:blipFill>
          <a:blip r:embed="rId2"/>
          <a:stretch>
            <a:fillRect/>
          </a:stretch>
        </p:blipFill>
        <p:spPr>
          <a:xfrm>
            <a:off x="1487488" y="1022931"/>
            <a:ext cx="9289032" cy="5490659"/>
          </a:xfrm>
          <a:prstGeom prst="rect">
            <a:avLst/>
          </a:prstGeom>
        </p:spPr>
      </p:pic>
      <p:sp>
        <p:nvSpPr>
          <p:cNvPr id="2" name="Elipse 1"/>
          <p:cNvSpPr/>
          <p:nvPr/>
        </p:nvSpPr>
        <p:spPr>
          <a:xfrm>
            <a:off x="3863752" y="1124744"/>
            <a:ext cx="3816424" cy="1440160"/>
          </a:xfrm>
          <a:prstGeom prst="ellipse">
            <a:avLst/>
          </a:prstGeom>
          <a:solidFill>
            <a:schemeClr val="tx2">
              <a:lumMod val="40000"/>
              <a:lumOff val="60000"/>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97716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79376" y="221002"/>
            <a:ext cx="11197244" cy="690275"/>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pt-BR" sz="2200" b="1" dirty="0"/>
              <a:t>Medo das instituições de </a:t>
            </a:r>
            <a:r>
              <a:rPr lang="pt-BR" sz="2200" b="1"/>
              <a:t>segurança </a:t>
            </a:r>
            <a:endParaRPr lang="pt-BR" sz="2200" b="1" smtClean="0"/>
          </a:p>
          <a:p>
            <a:pPr algn="ctr"/>
            <a:r>
              <a:rPr lang="pt-BR" sz="2200" b="1" dirty="0" smtClean="0"/>
              <a:t>(</a:t>
            </a:r>
            <a:r>
              <a:rPr lang="pt-BR" sz="2200" b="1" dirty="0"/>
              <a:t>Polícia Militar, Polícia Civil e Segurança do Campus) </a:t>
            </a:r>
            <a:endParaRPr lang="pt-BR" sz="2200" b="1" i="1" dirty="0"/>
          </a:p>
        </p:txBody>
      </p:sp>
      <p:sp>
        <p:nvSpPr>
          <p:cNvPr id="6" name="CaixaDeTexto 5"/>
          <p:cNvSpPr txBox="1"/>
          <p:nvPr/>
        </p:nvSpPr>
        <p:spPr>
          <a:xfrm>
            <a:off x="3575720" y="6513590"/>
            <a:ext cx="5112568" cy="246221"/>
          </a:xfrm>
          <a:prstGeom prst="rect">
            <a:avLst/>
          </a:prstGeom>
          <a:noFill/>
        </p:spPr>
        <p:txBody>
          <a:bodyPr wrap="square" rtlCol="0">
            <a:spAutoFit/>
          </a:bodyPr>
          <a:lstStyle/>
          <a:p>
            <a:pPr algn="ctr"/>
            <a:r>
              <a:rPr lang="pt-BR" sz="1000" dirty="0"/>
              <a:t>Fonte: </a:t>
            </a:r>
            <a:r>
              <a:rPr lang="pt-BR" sz="1000" dirty="0" smtClean="0"/>
              <a:t>372 </a:t>
            </a:r>
            <a:r>
              <a:rPr lang="pt-BR" sz="1000" dirty="0"/>
              <a:t>estudantes da UFSC regularmente matriculados (2016)</a:t>
            </a:r>
          </a:p>
        </p:txBody>
      </p:sp>
      <p:pic>
        <p:nvPicPr>
          <p:cNvPr id="7" name="Imagem 6"/>
          <p:cNvPicPr/>
          <p:nvPr/>
        </p:nvPicPr>
        <p:blipFill>
          <a:blip r:embed="rId2"/>
          <a:stretch>
            <a:fillRect/>
          </a:stretch>
        </p:blipFill>
        <p:spPr>
          <a:xfrm>
            <a:off x="1415480" y="1022931"/>
            <a:ext cx="9577064" cy="5490659"/>
          </a:xfrm>
          <a:prstGeom prst="rect">
            <a:avLst/>
          </a:prstGeom>
        </p:spPr>
      </p:pic>
      <p:sp>
        <p:nvSpPr>
          <p:cNvPr id="8" name="CaixaDeTexto 7"/>
          <p:cNvSpPr txBox="1"/>
          <p:nvPr/>
        </p:nvSpPr>
        <p:spPr>
          <a:xfrm>
            <a:off x="5303912" y="1340768"/>
            <a:ext cx="1800200" cy="600164"/>
          </a:xfrm>
          <a:prstGeom prst="rect">
            <a:avLst/>
          </a:prstGeom>
          <a:noFill/>
          <a:ln>
            <a:solidFill>
              <a:schemeClr val="accent2"/>
            </a:solidFill>
            <a:prstDash val="sysDash"/>
          </a:ln>
        </p:spPr>
        <p:txBody>
          <a:bodyPr wrap="square" rtlCol="0">
            <a:spAutoFit/>
          </a:bodyPr>
          <a:lstStyle/>
          <a:p>
            <a:pPr algn="ctr"/>
            <a:r>
              <a:rPr lang="pt-BR" sz="1400" b="1" dirty="0">
                <a:solidFill>
                  <a:schemeClr val="accent3">
                    <a:lumMod val="50000"/>
                  </a:schemeClr>
                </a:solidFill>
              </a:rPr>
              <a:t>Brasil: </a:t>
            </a:r>
            <a:r>
              <a:rPr lang="pt-BR" sz="1400" b="1" dirty="0" smtClean="0">
                <a:solidFill>
                  <a:schemeClr val="accent3">
                    <a:lumMod val="50000"/>
                  </a:schemeClr>
                </a:solidFill>
              </a:rPr>
              <a:t>53%</a:t>
            </a:r>
            <a:endParaRPr lang="pt-BR" sz="1400" b="1" dirty="0">
              <a:solidFill>
                <a:schemeClr val="accent3">
                  <a:lumMod val="50000"/>
                </a:schemeClr>
              </a:solidFill>
            </a:endParaRPr>
          </a:p>
          <a:p>
            <a:pPr algn="ctr"/>
            <a:r>
              <a:rPr lang="pt-BR" sz="1400" dirty="0"/>
              <a:t>------------------------</a:t>
            </a:r>
            <a:r>
              <a:rPr lang="pt-BR" sz="500" dirty="0"/>
              <a:t>Fonte: Anuário Brasileiro de Segurança Pública</a:t>
            </a:r>
          </a:p>
        </p:txBody>
      </p:sp>
      <p:sp>
        <p:nvSpPr>
          <p:cNvPr id="9" name="CaixaDeTexto 8"/>
          <p:cNvSpPr txBox="1"/>
          <p:nvPr/>
        </p:nvSpPr>
        <p:spPr>
          <a:xfrm>
            <a:off x="2351584" y="1353939"/>
            <a:ext cx="1800200" cy="600164"/>
          </a:xfrm>
          <a:prstGeom prst="rect">
            <a:avLst/>
          </a:prstGeom>
          <a:noFill/>
          <a:ln>
            <a:solidFill>
              <a:schemeClr val="accent2"/>
            </a:solidFill>
            <a:prstDash val="sysDash"/>
          </a:ln>
        </p:spPr>
        <p:txBody>
          <a:bodyPr wrap="square" rtlCol="0">
            <a:spAutoFit/>
          </a:bodyPr>
          <a:lstStyle/>
          <a:p>
            <a:pPr algn="ctr"/>
            <a:r>
              <a:rPr lang="pt-BR" sz="1400" b="1" dirty="0">
                <a:solidFill>
                  <a:schemeClr val="accent3">
                    <a:lumMod val="50000"/>
                  </a:schemeClr>
                </a:solidFill>
              </a:rPr>
              <a:t>Brasil: 59</a:t>
            </a:r>
            <a:r>
              <a:rPr lang="pt-BR" sz="1400" b="1" dirty="0" smtClean="0">
                <a:solidFill>
                  <a:schemeClr val="accent3">
                    <a:lumMod val="50000"/>
                  </a:schemeClr>
                </a:solidFill>
              </a:rPr>
              <a:t>%</a:t>
            </a:r>
            <a:endParaRPr lang="pt-BR" sz="1400" b="1" dirty="0">
              <a:solidFill>
                <a:schemeClr val="accent3">
                  <a:lumMod val="50000"/>
                </a:schemeClr>
              </a:solidFill>
            </a:endParaRPr>
          </a:p>
          <a:p>
            <a:pPr algn="ctr"/>
            <a:r>
              <a:rPr lang="pt-BR" sz="1400" dirty="0"/>
              <a:t>------------------------</a:t>
            </a:r>
            <a:r>
              <a:rPr lang="pt-BR" sz="500" dirty="0"/>
              <a:t>Fonte: Anuário Brasileiro de Segurança Pública</a:t>
            </a:r>
          </a:p>
        </p:txBody>
      </p:sp>
      <p:sp>
        <p:nvSpPr>
          <p:cNvPr id="2" name="Elipse 1"/>
          <p:cNvSpPr/>
          <p:nvPr/>
        </p:nvSpPr>
        <p:spPr>
          <a:xfrm>
            <a:off x="1991544" y="2204864"/>
            <a:ext cx="2304256" cy="1152128"/>
          </a:xfrm>
          <a:prstGeom prst="ellipse">
            <a:avLst/>
          </a:prstGeom>
          <a:solidFill>
            <a:schemeClr val="accent2">
              <a:lumMod val="20000"/>
              <a:lumOff val="80000"/>
              <a:alpha val="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5" name="Conector de seta reta 4"/>
          <p:cNvCxnSpPr/>
          <p:nvPr/>
        </p:nvCxnSpPr>
        <p:spPr>
          <a:xfrm>
            <a:off x="8184232" y="1654021"/>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07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5900" b="1" i="1" dirty="0" smtClean="0">
                <a:effectLst>
                  <a:outerShdw blurRad="38100" dist="38100" dir="2700000" algn="tl">
                    <a:srgbClr val="000000">
                      <a:alpha val="43137"/>
                    </a:srgbClr>
                  </a:outerShdw>
                </a:effectLst>
              </a:rPr>
              <a:t>4. Vitimização </a:t>
            </a:r>
            <a:r>
              <a:rPr lang="pt-BR" sz="5900" b="1" i="1" dirty="0">
                <a:effectLst>
                  <a:outerShdw blurRad="38100" dist="38100" dir="2700000" algn="tl">
                    <a:srgbClr val="000000">
                      <a:alpha val="43137"/>
                    </a:srgbClr>
                  </a:outerShdw>
                </a:effectLst>
              </a:rPr>
              <a:t>(violência concreta)</a:t>
            </a:r>
          </a:p>
        </p:txBody>
      </p:sp>
      <p:sp>
        <p:nvSpPr>
          <p:cNvPr id="3" name="Espaço Reservado para Texto 2"/>
          <p:cNvSpPr>
            <a:spLocks noGrp="1"/>
          </p:cNvSpPr>
          <p:nvPr>
            <p:ph type="body" idx="1"/>
          </p:nvPr>
        </p:nvSpPr>
        <p:spPr/>
        <p:txBody>
          <a:bodyPr/>
          <a:lstStyle/>
          <a:p>
            <a:endParaRPr lang="pt-BR"/>
          </a:p>
        </p:txBody>
      </p:sp>
    </p:spTree>
    <p:extLst>
      <p:ext uri="{BB962C8B-B14F-4D97-AF65-F5344CB8AC3E}">
        <p14:creationId xmlns:p14="http://schemas.microsoft.com/office/powerpoint/2010/main" val="3874180971"/>
      </p:ext>
    </p:extLst>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9795" y="-18421"/>
            <a:ext cx="8610600" cy="883028"/>
          </a:xfrm>
        </p:spPr>
        <p:txBody>
          <a:bodyPr>
            <a:normAutofit/>
          </a:bodyPr>
          <a:lstStyle/>
          <a:p>
            <a:r>
              <a:rPr lang="pt-BR" sz="3200" b="1" i="1" dirty="0">
                <a:effectLst>
                  <a:outerShdw blurRad="38100" dist="38100" dir="2700000" algn="tl">
                    <a:srgbClr val="000000">
                      <a:alpha val="43137"/>
                    </a:srgbClr>
                  </a:outerShdw>
                </a:effectLst>
              </a:rPr>
              <a:t>Formas de vitimização</a:t>
            </a:r>
          </a:p>
        </p:txBody>
      </p:sp>
      <p:pic>
        <p:nvPicPr>
          <p:cNvPr id="3" name="Imagem 2"/>
          <p:cNvPicPr>
            <a:picLocks noChangeAspect="1"/>
          </p:cNvPicPr>
          <p:nvPr/>
        </p:nvPicPr>
        <p:blipFill>
          <a:blip r:embed="rId2"/>
          <a:stretch>
            <a:fillRect/>
          </a:stretch>
        </p:blipFill>
        <p:spPr>
          <a:xfrm>
            <a:off x="2129795" y="504348"/>
            <a:ext cx="7062549" cy="6098580"/>
          </a:xfrm>
          <a:prstGeom prst="rect">
            <a:avLst/>
          </a:prstGeom>
        </p:spPr>
      </p:pic>
      <p:sp>
        <p:nvSpPr>
          <p:cNvPr id="4" name="CaixaDeTexto 3"/>
          <p:cNvSpPr txBox="1"/>
          <p:nvPr/>
        </p:nvSpPr>
        <p:spPr>
          <a:xfrm>
            <a:off x="4079776" y="6479818"/>
            <a:ext cx="5112568" cy="246221"/>
          </a:xfrm>
          <a:prstGeom prst="rect">
            <a:avLst/>
          </a:prstGeom>
          <a:noFill/>
        </p:spPr>
        <p:txBody>
          <a:bodyPr wrap="square" rtlCol="0">
            <a:spAutoFit/>
          </a:bodyPr>
          <a:lstStyle/>
          <a:p>
            <a:pPr algn="ctr"/>
            <a:r>
              <a:rPr lang="pt-BR" sz="1000" dirty="0"/>
              <a:t>Fonte: </a:t>
            </a:r>
            <a:r>
              <a:rPr lang="pt-BR" sz="1000" dirty="0" smtClean="0"/>
              <a:t>372 </a:t>
            </a:r>
            <a:r>
              <a:rPr lang="pt-BR" sz="1000" dirty="0"/>
              <a:t>estudantes da UFSC regularmente matriculados (2016)</a:t>
            </a:r>
          </a:p>
        </p:txBody>
      </p:sp>
      <p:sp>
        <p:nvSpPr>
          <p:cNvPr id="5" name="Seta para a Direita 4"/>
          <p:cNvSpPr/>
          <p:nvPr/>
        </p:nvSpPr>
        <p:spPr>
          <a:xfrm rot="10800000">
            <a:off x="9211592" y="6021288"/>
            <a:ext cx="864096" cy="3865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a Direita 5"/>
          <p:cNvSpPr/>
          <p:nvPr/>
        </p:nvSpPr>
        <p:spPr>
          <a:xfrm rot="10800000">
            <a:off x="9184149" y="2204864"/>
            <a:ext cx="864096" cy="3865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997706442"/>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7488" y="260648"/>
            <a:ext cx="8610600" cy="1293028"/>
          </a:xfrm>
        </p:spPr>
        <p:txBody>
          <a:bodyPr/>
          <a:lstStyle/>
          <a:p>
            <a:r>
              <a:rPr lang="pt-BR" b="1" dirty="0"/>
              <a:t>Crime no Campus</a:t>
            </a:r>
          </a:p>
        </p:txBody>
      </p:sp>
      <p:sp>
        <p:nvSpPr>
          <p:cNvPr id="3" name="Espaço Reservado para Conteúdo 2"/>
          <p:cNvSpPr>
            <a:spLocks noGrp="1"/>
          </p:cNvSpPr>
          <p:nvPr>
            <p:ph idx="1"/>
          </p:nvPr>
        </p:nvSpPr>
        <p:spPr>
          <a:xfrm>
            <a:off x="1055440" y="1836438"/>
            <a:ext cx="10009112" cy="4987822"/>
          </a:xfrm>
        </p:spPr>
        <p:txBody>
          <a:bodyPr>
            <a:normAutofit/>
          </a:bodyPr>
          <a:lstStyle/>
          <a:p>
            <a:r>
              <a:rPr lang="pt-BR" dirty="0" smtClean="0"/>
              <a:t>Pesquisas sobre ‘crime </a:t>
            </a:r>
            <a:r>
              <a:rPr lang="pt-BR" dirty="0"/>
              <a:t>no </a:t>
            </a:r>
            <a:r>
              <a:rPr lang="pt-BR" dirty="0" smtClean="0"/>
              <a:t>campus’ são recentes; </a:t>
            </a:r>
            <a:r>
              <a:rPr lang="pt-BR" sz="1600" dirty="0" smtClean="0"/>
              <a:t>o principal foco das pesquisas é a natureza e </a:t>
            </a:r>
            <a:r>
              <a:rPr lang="pt-BR" sz="1600" dirty="0"/>
              <a:t>extensão dos crimes;</a:t>
            </a:r>
          </a:p>
          <a:p>
            <a:pPr lvl="1"/>
            <a:endParaRPr lang="pt-BR" dirty="0"/>
          </a:p>
          <a:p>
            <a:r>
              <a:rPr lang="pt-BR" dirty="0" smtClean="0"/>
              <a:t>EUA tem legislação </a:t>
            </a:r>
            <a:r>
              <a:rPr lang="pt-BR" dirty="0"/>
              <a:t>federal (1990</a:t>
            </a:r>
            <a:r>
              <a:rPr lang="pt-BR" dirty="0" smtClean="0"/>
              <a:t>):</a:t>
            </a:r>
            <a:endParaRPr lang="pt-BR" dirty="0"/>
          </a:p>
          <a:p>
            <a:endParaRPr lang="pt-BR" dirty="0"/>
          </a:p>
          <a:p>
            <a:pPr lvl="1"/>
            <a:r>
              <a:rPr lang="pt-BR" dirty="0"/>
              <a:t>“Jeanne </a:t>
            </a:r>
            <a:r>
              <a:rPr lang="pt-BR" dirty="0" err="1"/>
              <a:t>Clery</a:t>
            </a:r>
            <a:r>
              <a:rPr lang="pt-BR" dirty="0"/>
              <a:t> Disclosure </a:t>
            </a:r>
            <a:r>
              <a:rPr lang="pt-BR" dirty="0" err="1"/>
              <a:t>of</a:t>
            </a:r>
            <a:r>
              <a:rPr lang="pt-BR" dirty="0"/>
              <a:t> Campus Security </a:t>
            </a:r>
            <a:r>
              <a:rPr lang="pt-BR" dirty="0" err="1"/>
              <a:t>Policy</a:t>
            </a:r>
            <a:r>
              <a:rPr lang="pt-BR" dirty="0"/>
              <a:t>” e “Campus Crime </a:t>
            </a:r>
            <a:r>
              <a:rPr lang="pt-BR" dirty="0" err="1"/>
              <a:t>Statistics</a:t>
            </a:r>
            <a:r>
              <a:rPr lang="pt-BR" dirty="0"/>
              <a:t> </a:t>
            </a:r>
            <a:r>
              <a:rPr lang="pt-BR" dirty="0" err="1"/>
              <a:t>Act</a:t>
            </a:r>
            <a:r>
              <a:rPr lang="pt-BR" dirty="0"/>
              <a:t>” – </a:t>
            </a:r>
            <a:r>
              <a:rPr lang="pt-BR" b="1" dirty="0" err="1"/>
              <a:t>Clery</a:t>
            </a:r>
            <a:r>
              <a:rPr lang="pt-BR" b="1" dirty="0"/>
              <a:t> </a:t>
            </a:r>
            <a:r>
              <a:rPr lang="pt-BR" b="1" dirty="0" err="1" smtClean="0"/>
              <a:t>Act</a:t>
            </a:r>
            <a:r>
              <a:rPr lang="pt-BR" b="1" dirty="0" smtClean="0"/>
              <a:t>;</a:t>
            </a:r>
          </a:p>
          <a:p>
            <a:pPr lvl="1"/>
            <a:endParaRPr lang="pt-BR" dirty="0" smtClean="0"/>
          </a:p>
          <a:p>
            <a:pPr lvl="1"/>
            <a:r>
              <a:rPr lang="pt-BR" dirty="0" smtClean="0"/>
              <a:t>Primeira legislação federal endereçada especificamente ao crime no campus;</a:t>
            </a:r>
          </a:p>
          <a:p>
            <a:pPr lvl="1"/>
            <a:endParaRPr lang="pt-BR" dirty="0"/>
          </a:p>
          <a:p>
            <a:pPr lvl="1"/>
            <a:r>
              <a:rPr lang="pt-BR" dirty="0" smtClean="0"/>
              <a:t>As universidades americanas são obrigadas a informar estatísticas  sobre </a:t>
            </a:r>
            <a:r>
              <a:rPr lang="pt-BR" dirty="0"/>
              <a:t>ocorrências de </a:t>
            </a:r>
            <a:r>
              <a:rPr lang="pt-BR" dirty="0" smtClean="0"/>
              <a:t>vitimização;</a:t>
            </a:r>
            <a:endParaRPr lang="pt-BR" dirty="0"/>
          </a:p>
          <a:p>
            <a:pPr lvl="1"/>
            <a:endParaRPr lang="pt-BR" dirty="0"/>
          </a:p>
          <a:p>
            <a:endParaRPr lang="pt-BR" dirty="0"/>
          </a:p>
          <a:p>
            <a:pPr marL="0" indent="0">
              <a:buNone/>
            </a:pPr>
            <a:endParaRPr lang="pt-BR" dirty="0"/>
          </a:p>
        </p:txBody>
      </p:sp>
    </p:spTree>
    <p:extLst>
      <p:ext uri="{BB962C8B-B14F-4D97-AF65-F5344CB8AC3E}">
        <p14:creationId xmlns:p14="http://schemas.microsoft.com/office/powerpoint/2010/main" val="18965652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4.1. Crimes contra o patrimônio</a:t>
            </a:r>
            <a:endParaRPr lang="pt-BR" b="1" dirty="0"/>
          </a:p>
        </p:txBody>
      </p:sp>
      <p:sp>
        <p:nvSpPr>
          <p:cNvPr id="3" name="Espaço Reservado para Texto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767306983"/>
      </p:ext>
    </p:extLst>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4616" y="188640"/>
            <a:ext cx="10770840" cy="1293028"/>
          </a:xfrm>
        </p:spPr>
        <p:txBody>
          <a:bodyPr>
            <a:normAutofit/>
          </a:bodyPr>
          <a:lstStyle/>
          <a:p>
            <a:pPr algn="ctr"/>
            <a:r>
              <a:rPr lang="pt-BR" sz="2000" b="1" dirty="0" smtClean="0"/>
              <a:t>Furto dentro do veículo (37%) – </a:t>
            </a:r>
            <a:r>
              <a:rPr lang="pt-BR" sz="2000" b="1" u="sng" dirty="0" smtClean="0"/>
              <a:t>local de ocorrência</a:t>
            </a:r>
            <a:endParaRPr lang="pt-BR" sz="2000" b="1" u="sng" dirty="0"/>
          </a:p>
        </p:txBody>
      </p:sp>
      <p:pic>
        <p:nvPicPr>
          <p:cNvPr id="4" name="Imagem 3"/>
          <p:cNvPicPr>
            <a:picLocks noChangeAspect="1"/>
          </p:cNvPicPr>
          <p:nvPr/>
        </p:nvPicPr>
        <p:blipFill>
          <a:blip r:embed="rId2"/>
          <a:stretch>
            <a:fillRect/>
          </a:stretch>
        </p:blipFill>
        <p:spPr>
          <a:xfrm>
            <a:off x="1991544" y="1412776"/>
            <a:ext cx="8856984" cy="5314191"/>
          </a:xfrm>
          <a:prstGeom prst="rect">
            <a:avLst/>
          </a:prstGeom>
        </p:spPr>
      </p:pic>
      <p:sp>
        <p:nvSpPr>
          <p:cNvPr id="5" name="CaixaDeTexto 4"/>
          <p:cNvSpPr txBox="1"/>
          <p:nvPr/>
        </p:nvSpPr>
        <p:spPr>
          <a:xfrm>
            <a:off x="4151784" y="6501958"/>
            <a:ext cx="5112568" cy="246221"/>
          </a:xfrm>
          <a:prstGeom prst="rect">
            <a:avLst/>
          </a:prstGeom>
          <a:noFill/>
        </p:spPr>
        <p:txBody>
          <a:bodyPr wrap="square" rtlCol="0">
            <a:spAutoFit/>
          </a:bodyPr>
          <a:lstStyle/>
          <a:p>
            <a:pPr algn="ctr"/>
            <a:r>
              <a:rPr lang="pt-BR" sz="1000" dirty="0"/>
              <a:t>Fonte: </a:t>
            </a:r>
            <a:r>
              <a:rPr lang="pt-BR" sz="1000" dirty="0" smtClean="0"/>
              <a:t>372 </a:t>
            </a:r>
            <a:r>
              <a:rPr lang="pt-BR" sz="1000" dirty="0"/>
              <a:t>estudantes da UFSC regularmente matriculados (2016)</a:t>
            </a:r>
          </a:p>
        </p:txBody>
      </p:sp>
      <p:sp>
        <p:nvSpPr>
          <p:cNvPr id="3" name="Elipse 2"/>
          <p:cNvSpPr/>
          <p:nvPr/>
        </p:nvSpPr>
        <p:spPr>
          <a:xfrm>
            <a:off x="9408368" y="1556792"/>
            <a:ext cx="1584176" cy="1080120"/>
          </a:xfrm>
          <a:prstGeom prst="ellipse">
            <a:avLst/>
          </a:prstGeom>
          <a:solidFill>
            <a:schemeClr val="accent1">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a esquerda 5"/>
          <p:cNvSpPr/>
          <p:nvPr/>
        </p:nvSpPr>
        <p:spPr>
          <a:xfrm>
            <a:off x="7176120" y="3284984"/>
            <a:ext cx="1194432" cy="31432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0979032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5440" y="116632"/>
            <a:ext cx="10770840" cy="1293028"/>
          </a:xfrm>
        </p:spPr>
        <p:txBody>
          <a:bodyPr>
            <a:normAutofit/>
          </a:bodyPr>
          <a:lstStyle/>
          <a:p>
            <a:pPr algn="ctr"/>
            <a:r>
              <a:rPr lang="pt-BR" sz="2000" b="1" dirty="0" smtClean="0"/>
              <a:t>Bicicleta furtada (29%) – </a:t>
            </a:r>
            <a:r>
              <a:rPr lang="pt-BR" sz="2000" b="1" u="sng" dirty="0" smtClean="0"/>
              <a:t>local de ocorrência</a:t>
            </a:r>
            <a:endParaRPr lang="pt-BR" sz="2000" b="1" u="sng" dirty="0"/>
          </a:p>
        </p:txBody>
      </p:sp>
      <p:pic>
        <p:nvPicPr>
          <p:cNvPr id="3" name="Imagem 2"/>
          <p:cNvPicPr>
            <a:picLocks noChangeAspect="1"/>
          </p:cNvPicPr>
          <p:nvPr/>
        </p:nvPicPr>
        <p:blipFill>
          <a:blip r:embed="rId2"/>
          <a:stretch>
            <a:fillRect/>
          </a:stretch>
        </p:blipFill>
        <p:spPr>
          <a:xfrm>
            <a:off x="1784594" y="1340768"/>
            <a:ext cx="8880986" cy="5328592"/>
          </a:xfrm>
          <a:prstGeom prst="rect">
            <a:avLst/>
          </a:prstGeom>
        </p:spPr>
      </p:pic>
      <p:sp>
        <p:nvSpPr>
          <p:cNvPr id="4" name="CaixaDeTexto 3"/>
          <p:cNvSpPr txBox="1"/>
          <p:nvPr/>
        </p:nvSpPr>
        <p:spPr>
          <a:xfrm>
            <a:off x="4151784" y="6501958"/>
            <a:ext cx="5112568" cy="246221"/>
          </a:xfrm>
          <a:prstGeom prst="rect">
            <a:avLst/>
          </a:prstGeom>
          <a:noFill/>
        </p:spPr>
        <p:txBody>
          <a:bodyPr wrap="square" rtlCol="0">
            <a:spAutoFit/>
          </a:bodyPr>
          <a:lstStyle/>
          <a:p>
            <a:pPr algn="ctr"/>
            <a:r>
              <a:rPr lang="pt-BR" sz="1000" dirty="0"/>
              <a:t>Fonte: </a:t>
            </a:r>
            <a:r>
              <a:rPr lang="pt-BR" sz="1000" dirty="0" smtClean="0"/>
              <a:t>372 </a:t>
            </a:r>
            <a:r>
              <a:rPr lang="pt-BR" sz="1000" dirty="0"/>
              <a:t>estudantes da UFSC regularmente matriculados (2016)</a:t>
            </a:r>
          </a:p>
        </p:txBody>
      </p:sp>
      <p:sp>
        <p:nvSpPr>
          <p:cNvPr id="5" name="Seta para a esquerda 4"/>
          <p:cNvSpPr/>
          <p:nvPr/>
        </p:nvSpPr>
        <p:spPr>
          <a:xfrm>
            <a:off x="7392144" y="2276872"/>
            <a:ext cx="1440160" cy="720080"/>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lipse 5"/>
          <p:cNvSpPr/>
          <p:nvPr/>
        </p:nvSpPr>
        <p:spPr>
          <a:xfrm>
            <a:off x="9048328" y="1484784"/>
            <a:ext cx="1728192" cy="936104"/>
          </a:xfrm>
          <a:prstGeom prst="ellipse">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832190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9456" y="116632"/>
            <a:ext cx="10338792" cy="1293028"/>
          </a:xfrm>
        </p:spPr>
        <p:txBody>
          <a:bodyPr>
            <a:normAutofit/>
          </a:bodyPr>
          <a:lstStyle/>
          <a:p>
            <a:pPr algn="ctr"/>
            <a:r>
              <a:rPr lang="pt-BR" sz="2000" b="1" dirty="0" smtClean="0"/>
              <a:t>Veículo </a:t>
            </a:r>
            <a:r>
              <a:rPr lang="pt-BR" sz="2000" b="1" i="1" dirty="0" smtClean="0"/>
              <a:t>furtado</a:t>
            </a:r>
            <a:r>
              <a:rPr lang="pt-BR" sz="2000" b="1" dirty="0" smtClean="0"/>
              <a:t> (20%) – </a:t>
            </a:r>
            <a:r>
              <a:rPr lang="pt-BR" sz="2000" b="1" u="sng" dirty="0" smtClean="0"/>
              <a:t>local de ocorrência</a:t>
            </a:r>
            <a:endParaRPr lang="pt-BR" sz="2000" b="1" u="sng" dirty="0"/>
          </a:p>
        </p:txBody>
      </p:sp>
      <p:pic>
        <p:nvPicPr>
          <p:cNvPr id="3" name="Imagem 2"/>
          <p:cNvPicPr>
            <a:picLocks noChangeAspect="1"/>
          </p:cNvPicPr>
          <p:nvPr/>
        </p:nvPicPr>
        <p:blipFill>
          <a:blip r:embed="rId2"/>
          <a:stretch>
            <a:fillRect/>
          </a:stretch>
        </p:blipFill>
        <p:spPr>
          <a:xfrm>
            <a:off x="1964362" y="1052736"/>
            <a:ext cx="8808979" cy="5285387"/>
          </a:xfrm>
          <a:prstGeom prst="rect">
            <a:avLst/>
          </a:prstGeom>
        </p:spPr>
      </p:pic>
      <p:sp>
        <p:nvSpPr>
          <p:cNvPr id="4" name="CaixaDeTexto 3"/>
          <p:cNvSpPr txBox="1"/>
          <p:nvPr/>
        </p:nvSpPr>
        <p:spPr>
          <a:xfrm>
            <a:off x="3935760" y="6311831"/>
            <a:ext cx="5112568" cy="246221"/>
          </a:xfrm>
          <a:prstGeom prst="rect">
            <a:avLst/>
          </a:prstGeom>
          <a:noFill/>
        </p:spPr>
        <p:txBody>
          <a:bodyPr wrap="square" rtlCol="0">
            <a:spAutoFit/>
          </a:bodyPr>
          <a:lstStyle/>
          <a:p>
            <a:pPr algn="ctr"/>
            <a:r>
              <a:rPr lang="pt-BR" sz="1000" dirty="0"/>
              <a:t>Fonte: </a:t>
            </a:r>
            <a:r>
              <a:rPr lang="pt-BR" sz="1000" dirty="0" smtClean="0"/>
              <a:t>372 </a:t>
            </a:r>
            <a:r>
              <a:rPr lang="pt-BR" sz="1000" dirty="0"/>
              <a:t>estudantes da UFSC regularmente matriculados (2016)</a:t>
            </a:r>
          </a:p>
        </p:txBody>
      </p:sp>
      <p:cxnSp>
        <p:nvCxnSpPr>
          <p:cNvPr id="6" name="Conector de seta reta 5"/>
          <p:cNvCxnSpPr/>
          <p:nvPr/>
        </p:nvCxnSpPr>
        <p:spPr>
          <a:xfrm flipV="1">
            <a:off x="7392144" y="1844824"/>
            <a:ext cx="3168352" cy="185060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547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15480" y="188640"/>
            <a:ext cx="10122768" cy="1293028"/>
          </a:xfrm>
        </p:spPr>
        <p:txBody>
          <a:bodyPr>
            <a:normAutofit/>
          </a:bodyPr>
          <a:lstStyle/>
          <a:p>
            <a:pPr algn="ctr"/>
            <a:r>
              <a:rPr lang="pt-BR" sz="2000" b="1" dirty="0" smtClean="0"/>
              <a:t>Veículo </a:t>
            </a:r>
            <a:r>
              <a:rPr lang="pt-BR" sz="2000" b="1" i="1" dirty="0" smtClean="0"/>
              <a:t>roubado</a:t>
            </a:r>
            <a:r>
              <a:rPr lang="pt-BR" sz="2000" b="1" dirty="0" smtClean="0"/>
              <a:t> (15%) – </a:t>
            </a:r>
            <a:r>
              <a:rPr lang="pt-BR" sz="2000" b="1" u="sng" dirty="0" smtClean="0"/>
              <a:t>local de ocorrência</a:t>
            </a:r>
            <a:endParaRPr lang="pt-BR" sz="2000" b="1" u="sng" dirty="0"/>
          </a:p>
        </p:txBody>
      </p:sp>
      <p:pic>
        <p:nvPicPr>
          <p:cNvPr id="3" name="Imagem 2"/>
          <p:cNvPicPr>
            <a:picLocks noChangeAspect="1"/>
          </p:cNvPicPr>
          <p:nvPr/>
        </p:nvPicPr>
        <p:blipFill>
          <a:blip r:embed="rId2"/>
          <a:stretch>
            <a:fillRect/>
          </a:stretch>
        </p:blipFill>
        <p:spPr>
          <a:xfrm>
            <a:off x="2135560" y="1124744"/>
            <a:ext cx="8784976" cy="5476053"/>
          </a:xfrm>
          <a:prstGeom prst="rect">
            <a:avLst/>
          </a:prstGeom>
        </p:spPr>
      </p:pic>
      <p:sp>
        <p:nvSpPr>
          <p:cNvPr id="5" name="CaixaDeTexto 4"/>
          <p:cNvSpPr txBox="1"/>
          <p:nvPr/>
        </p:nvSpPr>
        <p:spPr>
          <a:xfrm>
            <a:off x="4151784" y="6364944"/>
            <a:ext cx="5112568" cy="246221"/>
          </a:xfrm>
          <a:prstGeom prst="rect">
            <a:avLst/>
          </a:prstGeom>
          <a:noFill/>
        </p:spPr>
        <p:txBody>
          <a:bodyPr wrap="square" rtlCol="0">
            <a:spAutoFit/>
          </a:bodyPr>
          <a:lstStyle/>
          <a:p>
            <a:pPr algn="ctr"/>
            <a:r>
              <a:rPr lang="pt-BR" sz="1000" dirty="0"/>
              <a:t>Fonte: </a:t>
            </a:r>
            <a:r>
              <a:rPr lang="pt-BR" sz="1000" dirty="0" smtClean="0"/>
              <a:t>372 </a:t>
            </a:r>
            <a:r>
              <a:rPr lang="pt-BR" sz="1000" dirty="0"/>
              <a:t>estudantes da UFSC regularmente matriculados (2016)</a:t>
            </a:r>
          </a:p>
        </p:txBody>
      </p:sp>
      <p:cxnSp>
        <p:nvCxnSpPr>
          <p:cNvPr id="6" name="Conector de seta reta 5"/>
          <p:cNvCxnSpPr/>
          <p:nvPr/>
        </p:nvCxnSpPr>
        <p:spPr>
          <a:xfrm flipV="1">
            <a:off x="5447928" y="1628800"/>
            <a:ext cx="5184576" cy="367240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020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4.2. Crimes contra a pessoa</a:t>
            </a:r>
            <a:endParaRPr lang="pt-BR" b="1" dirty="0"/>
          </a:p>
        </p:txBody>
      </p:sp>
      <p:sp>
        <p:nvSpPr>
          <p:cNvPr id="3" name="Espaço Reservado para Texto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2011734581"/>
      </p:ext>
    </p:extLst>
  </p:cSld>
  <p:clrMapOvr>
    <a:masterClrMapping/>
  </p:clrMapOvr>
  <p:transition spd="slow">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Vítima de Discriminação (23%)</a:t>
            </a:r>
            <a:endParaRPr lang="pt-BR" dirty="0"/>
          </a:p>
        </p:txBody>
      </p:sp>
      <p:sp>
        <p:nvSpPr>
          <p:cNvPr id="3" name="Espaço Reservado para Texto 2"/>
          <p:cNvSpPr>
            <a:spLocks noGrp="1"/>
          </p:cNvSpPr>
          <p:nvPr>
            <p:ph type="body" idx="1"/>
          </p:nvPr>
        </p:nvSpPr>
        <p:spPr/>
        <p:txBody>
          <a:bodyPr/>
          <a:lstStyle/>
          <a:p>
            <a:pPr lvl="0"/>
            <a:r>
              <a:rPr lang="pt-BR" b="1" dirty="0"/>
              <a:t>Nos últimos cinco anos</a:t>
            </a:r>
            <a:r>
              <a:rPr lang="pt-BR" dirty="0"/>
              <a:t>, você sofreu algum tipo de discriminação?</a:t>
            </a:r>
          </a:p>
          <a:p>
            <a:endParaRPr lang="pt-BR" dirty="0"/>
          </a:p>
        </p:txBody>
      </p:sp>
    </p:spTree>
    <p:extLst>
      <p:ext uri="{BB962C8B-B14F-4D97-AF65-F5344CB8AC3E}">
        <p14:creationId xmlns:p14="http://schemas.microsoft.com/office/powerpoint/2010/main" val="255077309"/>
      </p:ext>
    </p:extLst>
  </p:cSld>
  <p:clrMapOvr>
    <a:masterClrMapping/>
  </p:clrMapOvr>
  <p:transition spd="slow">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1544" y="449588"/>
            <a:ext cx="8610600" cy="648072"/>
          </a:xfrm>
        </p:spPr>
        <p:txBody>
          <a:bodyPr>
            <a:normAutofit/>
          </a:bodyPr>
          <a:lstStyle/>
          <a:p>
            <a:pPr algn="ctr"/>
            <a:r>
              <a:rPr lang="pt-BR" b="1" dirty="0" smtClean="0"/>
              <a:t>Onde aconteceu? (último caso)</a:t>
            </a:r>
            <a:endParaRPr lang="pt-BR" b="1" dirty="0"/>
          </a:p>
        </p:txBody>
      </p:sp>
      <p:pic>
        <p:nvPicPr>
          <p:cNvPr id="3" name="Imagem 2"/>
          <p:cNvPicPr>
            <a:picLocks noChangeAspect="1"/>
          </p:cNvPicPr>
          <p:nvPr/>
        </p:nvPicPr>
        <p:blipFill>
          <a:blip r:embed="rId2"/>
          <a:stretch>
            <a:fillRect/>
          </a:stretch>
        </p:blipFill>
        <p:spPr>
          <a:xfrm>
            <a:off x="1055440" y="1124744"/>
            <a:ext cx="9625069" cy="5775042"/>
          </a:xfrm>
          <a:prstGeom prst="rect">
            <a:avLst/>
          </a:prstGeom>
        </p:spPr>
      </p:pic>
      <p:sp>
        <p:nvSpPr>
          <p:cNvPr id="4" name="Elipse 3"/>
          <p:cNvSpPr/>
          <p:nvPr/>
        </p:nvSpPr>
        <p:spPr>
          <a:xfrm>
            <a:off x="9120336" y="1268760"/>
            <a:ext cx="1994520" cy="792088"/>
          </a:xfrm>
          <a:prstGeom prst="ellipse">
            <a:avLst/>
          </a:prstGeom>
          <a:solidFill>
            <a:schemeClr val="accent1">
              <a:alpha val="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20679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1559496" y="678294"/>
            <a:ext cx="9289032" cy="5933459"/>
          </a:xfrm>
          <a:prstGeom prst="rect">
            <a:avLst/>
          </a:prstGeom>
        </p:spPr>
      </p:pic>
      <p:sp>
        <p:nvSpPr>
          <p:cNvPr id="2" name="Título 1"/>
          <p:cNvSpPr>
            <a:spLocks noGrp="1"/>
          </p:cNvSpPr>
          <p:nvPr>
            <p:ph type="title"/>
          </p:nvPr>
        </p:nvSpPr>
        <p:spPr>
          <a:xfrm>
            <a:off x="1703512" y="269048"/>
            <a:ext cx="8610600" cy="576064"/>
          </a:xfrm>
        </p:spPr>
        <p:txBody>
          <a:bodyPr>
            <a:normAutofit/>
          </a:bodyPr>
          <a:lstStyle/>
          <a:p>
            <a:pPr algn="ctr"/>
            <a:r>
              <a:rPr lang="pt-BR" sz="3200" b="1" dirty="0" smtClean="0"/>
              <a:t>Conhece o agressor?</a:t>
            </a:r>
            <a:endParaRPr lang="pt-BR" sz="3200" b="1" dirty="0"/>
          </a:p>
        </p:txBody>
      </p:sp>
      <p:sp>
        <p:nvSpPr>
          <p:cNvPr id="4" name="Chave Direita 3"/>
          <p:cNvSpPr/>
          <p:nvPr/>
        </p:nvSpPr>
        <p:spPr>
          <a:xfrm>
            <a:off x="6600056" y="1804174"/>
            <a:ext cx="360040" cy="169683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6" name="CaixaDeTexto 5"/>
          <p:cNvSpPr txBox="1"/>
          <p:nvPr/>
        </p:nvSpPr>
        <p:spPr>
          <a:xfrm>
            <a:off x="6986653" y="2467925"/>
            <a:ext cx="1970411" cy="369332"/>
          </a:xfrm>
          <a:prstGeom prst="rect">
            <a:avLst/>
          </a:prstGeom>
          <a:noFill/>
        </p:spPr>
        <p:txBody>
          <a:bodyPr wrap="none" rtlCol="0">
            <a:spAutoFit/>
          </a:bodyPr>
          <a:lstStyle/>
          <a:p>
            <a:r>
              <a:rPr lang="pt-BR" dirty="0" smtClean="0"/>
              <a:t>Conhecidos (43%)</a:t>
            </a:r>
            <a:endParaRPr lang="pt-BR" dirty="0"/>
          </a:p>
        </p:txBody>
      </p:sp>
      <p:sp>
        <p:nvSpPr>
          <p:cNvPr id="15" name="Chave Direita 14"/>
          <p:cNvSpPr/>
          <p:nvPr/>
        </p:nvSpPr>
        <p:spPr>
          <a:xfrm>
            <a:off x="5663952" y="4365104"/>
            <a:ext cx="379223" cy="12241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10550137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9496" y="260648"/>
            <a:ext cx="8610600" cy="576064"/>
          </a:xfrm>
        </p:spPr>
        <p:txBody>
          <a:bodyPr>
            <a:normAutofit/>
          </a:bodyPr>
          <a:lstStyle/>
          <a:p>
            <a:pPr algn="ctr"/>
            <a:r>
              <a:rPr lang="pt-BR" sz="3200" b="1" dirty="0" smtClean="0"/>
              <a:t>Deu queixa à polícia?</a:t>
            </a:r>
            <a:endParaRPr lang="pt-BR" sz="3200" b="1" dirty="0"/>
          </a:p>
        </p:txBody>
      </p:sp>
      <p:pic>
        <p:nvPicPr>
          <p:cNvPr id="3" name="Imagem 2"/>
          <p:cNvPicPr>
            <a:picLocks noChangeAspect="1"/>
          </p:cNvPicPr>
          <p:nvPr/>
        </p:nvPicPr>
        <p:blipFill>
          <a:blip r:embed="rId2"/>
          <a:stretch>
            <a:fillRect/>
          </a:stretch>
        </p:blipFill>
        <p:spPr>
          <a:xfrm>
            <a:off x="1127448" y="1268760"/>
            <a:ext cx="9793088" cy="5875852"/>
          </a:xfrm>
          <a:prstGeom prst="rect">
            <a:avLst/>
          </a:prstGeom>
        </p:spPr>
      </p:pic>
      <p:cxnSp>
        <p:nvCxnSpPr>
          <p:cNvPr id="5" name="Conector de seta reta 4"/>
          <p:cNvCxnSpPr/>
          <p:nvPr/>
        </p:nvCxnSpPr>
        <p:spPr>
          <a:xfrm flipH="1">
            <a:off x="6240016" y="2276872"/>
            <a:ext cx="2664296" cy="2736304"/>
          </a:xfrm>
          <a:prstGeom prst="straightConnector1">
            <a:avLst/>
          </a:prstGeom>
          <a:ln w="28575">
            <a:prstDash val="sysDash"/>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804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520" y="188640"/>
            <a:ext cx="8610600" cy="1293028"/>
          </a:xfrm>
        </p:spPr>
        <p:txBody>
          <a:bodyPr/>
          <a:lstStyle/>
          <a:p>
            <a:r>
              <a:rPr lang="pt-BR" b="1" dirty="0"/>
              <a:t>Crime no Campus</a:t>
            </a:r>
          </a:p>
        </p:txBody>
      </p:sp>
      <p:sp>
        <p:nvSpPr>
          <p:cNvPr id="3" name="Espaço Reservado para Conteúdo 2"/>
          <p:cNvSpPr>
            <a:spLocks noGrp="1"/>
          </p:cNvSpPr>
          <p:nvPr>
            <p:ph idx="1"/>
          </p:nvPr>
        </p:nvSpPr>
        <p:spPr>
          <a:xfrm>
            <a:off x="1981200" y="1600201"/>
            <a:ext cx="7859216" cy="1108720"/>
          </a:xfrm>
        </p:spPr>
        <p:txBody>
          <a:bodyPr>
            <a:normAutofit/>
          </a:bodyPr>
          <a:lstStyle/>
          <a:p>
            <a:r>
              <a:rPr lang="pt-BR" dirty="0" err="1"/>
              <a:t>Sloan</a:t>
            </a:r>
            <a:r>
              <a:rPr lang="pt-BR" dirty="0"/>
              <a:t> e Fisher (2014) destacam dinâmicas criminogênicas do Campus universitário:</a:t>
            </a:r>
          </a:p>
        </p:txBody>
      </p:sp>
      <p:graphicFrame>
        <p:nvGraphicFramePr>
          <p:cNvPr id="4" name="Tabela 3"/>
          <p:cNvGraphicFramePr>
            <a:graphicFrameLocks noGrp="1"/>
          </p:cNvGraphicFramePr>
          <p:nvPr>
            <p:extLst>
              <p:ext uri="{D42A27DB-BD31-4B8C-83A1-F6EECF244321}">
                <p14:modId xmlns:p14="http://schemas.microsoft.com/office/powerpoint/2010/main" val="1944829552"/>
              </p:ext>
            </p:extLst>
          </p:nvPr>
        </p:nvGraphicFramePr>
        <p:xfrm>
          <a:off x="2063552" y="2564904"/>
          <a:ext cx="7560840" cy="3438581"/>
        </p:xfrm>
        <a:graphic>
          <a:graphicData uri="http://schemas.openxmlformats.org/drawingml/2006/table">
            <a:tbl>
              <a:tblPr firstRow="1" bandRow="1">
                <a:tableStyleId>{21E4AEA4-8DFA-4A89-87EB-49C32662AFE0}</a:tableStyleId>
              </a:tblPr>
              <a:tblGrid>
                <a:gridCol w="3780420">
                  <a:extLst>
                    <a:ext uri="{9D8B030D-6E8A-4147-A177-3AD203B41FA5}">
                      <a16:colId xmlns:a16="http://schemas.microsoft.com/office/drawing/2014/main" xmlns="" val="20000"/>
                    </a:ext>
                  </a:extLst>
                </a:gridCol>
                <a:gridCol w="3780420">
                  <a:extLst>
                    <a:ext uri="{9D8B030D-6E8A-4147-A177-3AD203B41FA5}">
                      <a16:colId xmlns:a16="http://schemas.microsoft.com/office/drawing/2014/main" xmlns="" val="20001"/>
                    </a:ext>
                  </a:extLst>
                </a:gridCol>
              </a:tblGrid>
              <a:tr h="443688">
                <a:tc>
                  <a:txBody>
                    <a:bodyPr/>
                    <a:lstStyle/>
                    <a:p>
                      <a:r>
                        <a:rPr lang="pt-BR" dirty="0"/>
                        <a:t>Dinâmica Física</a:t>
                      </a:r>
                    </a:p>
                  </a:txBody>
                  <a:tcPr/>
                </a:tc>
                <a:tc>
                  <a:txBody>
                    <a:bodyPr/>
                    <a:lstStyle/>
                    <a:p>
                      <a:r>
                        <a:rPr lang="pt-BR" dirty="0"/>
                        <a:t>Dimensão</a:t>
                      </a:r>
                      <a:r>
                        <a:rPr lang="pt-BR" baseline="0" dirty="0"/>
                        <a:t> Temporal</a:t>
                      </a:r>
                      <a:endParaRPr lang="pt-BR" dirty="0"/>
                    </a:p>
                  </a:txBody>
                  <a:tcPr/>
                </a:tc>
                <a:extLst>
                  <a:ext uri="{0D108BD9-81ED-4DB2-BD59-A6C34878D82A}">
                    <a16:rowId xmlns:a16="http://schemas.microsoft.com/office/drawing/2014/main" xmlns="" val="10000"/>
                  </a:ext>
                </a:extLst>
              </a:tr>
              <a:tr h="776453">
                <a:tc>
                  <a:txBody>
                    <a:bodyPr/>
                    <a:lstStyle/>
                    <a:p>
                      <a:r>
                        <a:rPr lang="pt-BR" dirty="0"/>
                        <a:t>Dispersão</a:t>
                      </a:r>
                      <a:r>
                        <a:rPr lang="pt-BR" baseline="0" dirty="0"/>
                        <a:t> no espaço</a:t>
                      </a:r>
                      <a:endParaRPr lang="pt-BR" dirty="0"/>
                    </a:p>
                  </a:txBody>
                  <a:tcPr/>
                </a:tc>
                <a:tc>
                  <a:txBody>
                    <a:bodyPr/>
                    <a:lstStyle/>
                    <a:p>
                      <a:r>
                        <a:rPr lang="pt-BR" dirty="0"/>
                        <a:t>Estudantes</a:t>
                      </a:r>
                      <a:r>
                        <a:rPr lang="pt-BR" baseline="0" dirty="0"/>
                        <a:t> seguem rotinas similares</a:t>
                      </a:r>
                      <a:endParaRPr lang="pt-BR" dirty="0"/>
                    </a:p>
                  </a:txBody>
                  <a:tcPr/>
                </a:tc>
                <a:extLst>
                  <a:ext uri="{0D108BD9-81ED-4DB2-BD59-A6C34878D82A}">
                    <a16:rowId xmlns:a16="http://schemas.microsoft.com/office/drawing/2014/main" xmlns="" val="10001"/>
                  </a:ext>
                </a:extLst>
              </a:tr>
              <a:tr h="1109220">
                <a:tc>
                  <a:txBody>
                    <a:bodyPr/>
                    <a:lstStyle/>
                    <a:p>
                      <a:r>
                        <a:rPr lang="pt-BR" dirty="0"/>
                        <a:t>Espaço geográfico segmentado</a:t>
                      </a:r>
                    </a:p>
                  </a:txBody>
                  <a:tcPr/>
                </a:tc>
                <a:tc>
                  <a:txBody>
                    <a:bodyPr/>
                    <a:lstStyle/>
                    <a:p>
                      <a:r>
                        <a:rPr lang="pt-BR" dirty="0"/>
                        <a:t>Rotinas ajudam os pesquisadores na compreensão</a:t>
                      </a:r>
                      <a:r>
                        <a:rPr lang="pt-BR" baseline="0" dirty="0"/>
                        <a:t> do fenômeno</a:t>
                      </a:r>
                      <a:endParaRPr lang="pt-BR" dirty="0"/>
                    </a:p>
                  </a:txBody>
                  <a:tcPr/>
                </a:tc>
                <a:extLst>
                  <a:ext uri="{0D108BD9-81ED-4DB2-BD59-A6C34878D82A}">
                    <a16:rowId xmlns:a16="http://schemas.microsoft.com/office/drawing/2014/main" xmlns="" val="10002"/>
                  </a:ext>
                </a:extLst>
              </a:tr>
              <a:tr h="1109220">
                <a:tc>
                  <a:txBody>
                    <a:bodyPr/>
                    <a:lstStyle/>
                    <a:p>
                      <a:r>
                        <a:rPr lang="pt-BR" dirty="0"/>
                        <a:t>Tipos de crime ocorrem mais em certos tipos de prédios</a:t>
                      </a:r>
                    </a:p>
                  </a:txBody>
                  <a:tcPr/>
                </a:tc>
                <a:tc>
                  <a:txBody>
                    <a:bodyPr/>
                    <a:lstStyle/>
                    <a:p>
                      <a:r>
                        <a:rPr lang="pt-BR" dirty="0"/>
                        <a:t>Rotina dos estudantes inclui componentes</a:t>
                      </a:r>
                      <a:r>
                        <a:rPr lang="pt-BR" baseline="0" dirty="0"/>
                        <a:t> de estilos de vida</a:t>
                      </a:r>
                      <a:endParaRPr lang="pt-BR"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9091912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9536" y="404664"/>
            <a:ext cx="8610600" cy="504056"/>
          </a:xfrm>
        </p:spPr>
        <p:txBody>
          <a:bodyPr>
            <a:normAutofit fontScale="90000"/>
          </a:bodyPr>
          <a:lstStyle/>
          <a:p>
            <a:pPr algn="ctr"/>
            <a:r>
              <a:rPr lang="pt-BR" sz="3200" b="1" dirty="0" smtClean="0"/>
              <a:t>Deu queixa à segurança do </a:t>
            </a:r>
            <a:r>
              <a:rPr lang="pt-BR" sz="3200" b="1" i="1" dirty="0" smtClean="0"/>
              <a:t>campus</a:t>
            </a:r>
            <a:r>
              <a:rPr lang="pt-BR" sz="3200" b="1" dirty="0" smtClean="0"/>
              <a:t>?</a:t>
            </a:r>
            <a:endParaRPr lang="pt-BR" sz="3200" b="1" dirty="0"/>
          </a:p>
        </p:txBody>
      </p:sp>
      <p:pic>
        <p:nvPicPr>
          <p:cNvPr id="3" name="Imagem 2"/>
          <p:cNvPicPr>
            <a:picLocks noChangeAspect="1"/>
          </p:cNvPicPr>
          <p:nvPr/>
        </p:nvPicPr>
        <p:blipFill>
          <a:blip r:embed="rId2"/>
          <a:stretch>
            <a:fillRect/>
          </a:stretch>
        </p:blipFill>
        <p:spPr>
          <a:xfrm>
            <a:off x="1055440" y="908720"/>
            <a:ext cx="9769084" cy="5861451"/>
          </a:xfrm>
          <a:prstGeom prst="rect">
            <a:avLst/>
          </a:prstGeom>
        </p:spPr>
      </p:pic>
      <p:sp>
        <p:nvSpPr>
          <p:cNvPr id="4" name="Seta para a esquerda 3"/>
          <p:cNvSpPr/>
          <p:nvPr/>
        </p:nvSpPr>
        <p:spPr>
          <a:xfrm>
            <a:off x="6888088" y="4437112"/>
            <a:ext cx="360040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07986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1544" y="197207"/>
            <a:ext cx="8610600" cy="932735"/>
          </a:xfrm>
        </p:spPr>
        <p:txBody>
          <a:bodyPr>
            <a:normAutofit/>
          </a:bodyPr>
          <a:lstStyle/>
          <a:p>
            <a:r>
              <a:rPr lang="pt-BR" b="1" dirty="0" smtClean="0"/>
              <a:t>Discriminação </a:t>
            </a:r>
            <a:r>
              <a:rPr lang="pt-BR" b="1" i="1" dirty="0" smtClean="0"/>
              <a:t>por</a:t>
            </a:r>
            <a:r>
              <a:rPr lang="pt-BR" b="1" dirty="0" smtClean="0"/>
              <a:t> </a:t>
            </a:r>
            <a:r>
              <a:rPr lang="pt-BR" b="1" u="sng" dirty="0" smtClean="0"/>
              <a:t>sexo</a:t>
            </a:r>
            <a:endParaRPr lang="pt-BR" b="1" u="sng" dirty="0"/>
          </a:p>
        </p:txBody>
      </p:sp>
      <p:pic>
        <p:nvPicPr>
          <p:cNvPr id="3" name="Imagem 2"/>
          <p:cNvPicPr>
            <a:picLocks noChangeAspect="1"/>
          </p:cNvPicPr>
          <p:nvPr/>
        </p:nvPicPr>
        <p:blipFill>
          <a:blip r:embed="rId2"/>
          <a:stretch>
            <a:fillRect/>
          </a:stretch>
        </p:blipFill>
        <p:spPr>
          <a:xfrm>
            <a:off x="1775520" y="1340768"/>
            <a:ext cx="8616957" cy="5170174"/>
          </a:xfrm>
          <a:prstGeom prst="rect">
            <a:avLst/>
          </a:prstGeom>
        </p:spPr>
      </p:pic>
      <p:sp>
        <p:nvSpPr>
          <p:cNvPr id="5" name="Retângulo 4"/>
          <p:cNvSpPr/>
          <p:nvPr/>
        </p:nvSpPr>
        <p:spPr>
          <a:xfrm>
            <a:off x="10056440" y="6453336"/>
            <a:ext cx="1915909" cy="276999"/>
          </a:xfrm>
          <a:prstGeom prst="rect">
            <a:avLst/>
          </a:prstGeom>
        </p:spPr>
        <p:txBody>
          <a:bodyPr wrap="none">
            <a:spAutoFit/>
          </a:bodyPr>
          <a:lstStyle/>
          <a:p>
            <a:pPr fontAlgn="b"/>
            <a:r>
              <a:rPr lang="it-IT" sz="1200" dirty="0"/>
              <a:t>χ</a:t>
            </a:r>
            <a:r>
              <a:rPr lang="it-IT" sz="1200" baseline="30000" dirty="0"/>
              <a:t>2</a:t>
            </a:r>
            <a:r>
              <a:rPr lang="it-IT" sz="1200" dirty="0"/>
              <a:t>=0.287 · </a:t>
            </a:r>
            <a:r>
              <a:rPr lang="it-IT" sz="1200" dirty="0" err="1"/>
              <a:t>df</a:t>
            </a:r>
            <a:r>
              <a:rPr lang="it-IT" sz="1200" dirty="0"/>
              <a:t>=1 · </a:t>
            </a:r>
            <a:r>
              <a:rPr lang="it-IT" sz="1200" dirty="0" err="1" smtClean="0"/>
              <a:t>p</a:t>
            </a:r>
            <a:r>
              <a:rPr lang="it-IT" sz="1200" dirty="0" smtClean="0"/>
              <a:t>=0.592</a:t>
            </a:r>
            <a:endParaRPr lang="it-IT" sz="1200" i="1" dirty="0">
              <a:latin typeface="-webkit-standard" charset="0"/>
            </a:endParaRPr>
          </a:p>
        </p:txBody>
      </p:sp>
    </p:spTree>
    <p:extLst>
      <p:ext uri="{BB962C8B-B14F-4D97-AF65-F5344CB8AC3E}">
        <p14:creationId xmlns:p14="http://schemas.microsoft.com/office/powerpoint/2010/main" val="6876425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5560" y="247467"/>
            <a:ext cx="8610600" cy="648454"/>
          </a:xfrm>
        </p:spPr>
        <p:txBody>
          <a:bodyPr>
            <a:normAutofit/>
          </a:bodyPr>
          <a:lstStyle/>
          <a:p>
            <a:pPr algn="ctr"/>
            <a:r>
              <a:rPr lang="pt-BR" sz="3200" b="1" dirty="0" smtClean="0"/>
              <a:t>Discriminação </a:t>
            </a:r>
            <a:r>
              <a:rPr lang="pt-BR" sz="3200" b="1" i="1" dirty="0" smtClean="0"/>
              <a:t>por</a:t>
            </a:r>
            <a:r>
              <a:rPr lang="pt-BR" sz="3200" b="1" dirty="0" smtClean="0"/>
              <a:t> </a:t>
            </a:r>
            <a:r>
              <a:rPr lang="pt-BR" sz="3200" b="1" u="sng" dirty="0" smtClean="0"/>
              <a:t>raça</a:t>
            </a:r>
            <a:endParaRPr lang="pt-BR" sz="3200" b="1" u="sng" dirty="0"/>
          </a:p>
        </p:txBody>
      </p:sp>
      <p:pic>
        <p:nvPicPr>
          <p:cNvPr id="3" name="Imagem 2"/>
          <p:cNvPicPr>
            <a:picLocks noChangeAspect="1"/>
          </p:cNvPicPr>
          <p:nvPr/>
        </p:nvPicPr>
        <p:blipFill>
          <a:blip r:embed="rId2"/>
          <a:stretch>
            <a:fillRect/>
          </a:stretch>
        </p:blipFill>
        <p:spPr>
          <a:xfrm>
            <a:off x="911424" y="1047602"/>
            <a:ext cx="10319958" cy="5544233"/>
          </a:xfrm>
          <a:prstGeom prst="rect">
            <a:avLst/>
          </a:prstGeom>
        </p:spPr>
      </p:pic>
      <p:sp>
        <p:nvSpPr>
          <p:cNvPr id="5" name="Retângulo 4"/>
          <p:cNvSpPr/>
          <p:nvPr/>
        </p:nvSpPr>
        <p:spPr>
          <a:xfrm>
            <a:off x="10200456" y="6453336"/>
            <a:ext cx="1968809" cy="276999"/>
          </a:xfrm>
          <a:prstGeom prst="rect">
            <a:avLst/>
          </a:prstGeom>
        </p:spPr>
        <p:txBody>
          <a:bodyPr wrap="none">
            <a:spAutoFit/>
          </a:bodyPr>
          <a:lstStyle/>
          <a:p>
            <a:pPr fontAlgn="b"/>
            <a:r>
              <a:rPr lang="sk-SK" sz="1200" dirty="0"/>
              <a:t>χ</a:t>
            </a:r>
            <a:r>
              <a:rPr lang="sk-SK" sz="1200" baseline="30000" dirty="0"/>
              <a:t>2</a:t>
            </a:r>
            <a:r>
              <a:rPr lang="sk-SK" sz="1200" dirty="0"/>
              <a:t>=4.447 · </a:t>
            </a:r>
            <a:r>
              <a:rPr lang="sk-SK" sz="1200" dirty="0" err="1"/>
              <a:t>df</a:t>
            </a:r>
            <a:r>
              <a:rPr lang="sk-SK" sz="1200" dirty="0"/>
              <a:t>=1 · </a:t>
            </a:r>
            <a:r>
              <a:rPr lang="sk-SK" sz="1200" b="1" dirty="0" smtClean="0"/>
              <a:t>p=0.035</a:t>
            </a:r>
            <a:endParaRPr lang="sk-SK" sz="1200" b="1" i="1" dirty="0">
              <a:latin typeface="-webkit-standard" charset="0"/>
            </a:endParaRPr>
          </a:p>
        </p:txBody>
      </p:sp>
      <p:cxnSp>
        <p:nvCxnSpPr>
          <p:cNvPr id="7" name="Conector de seta reta 6"/>
          <p:cNvCxnSpPr/>
          <p:nvPr/>
        </p:nvCxnSpPr>
        <p:spPr>
          <a:xfrm>
            <a:off x="2999656" y="3356992"/>
            <a:ext cx="4176464" cy="64807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980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54135" y="-99392"/>
            <a:ext cx="8610600" cy="1293028"/>
          </a:xfrm>
        </p:spPr>
        <p:txBody>
          <a:bodyPr>
            <a:normAutofit/>
          </a:bodyPr>
          <a:lstStyle/>
          <a:p>
            <a:pPr algn="ctr"/>
            <a:r>
              <a:rPr lang="pt-BR" sz="3200" b="1" dirty="0" smtClean="0"/>
              <a:t>Discriminação por renda</a:t>
            </a:r>
            <a:endParaRPr lang="pt-BR" sz="3200" b="1" dirty="0"/>
          </a:p>
        </p:txBody>
      </p:sp>
      <p:pic>
        <p:nvPicPr>
          <p:cNvPr id="5" name="Imagem 4"/>
          <p:cNvPicPr>
            <a:picLocks noChangeAspect="1"/>
          </p:cNvPicPr>
          <p:nvPr/>
        </p:nvPicPr>
        <p:blipFill>
          <a:blip r:embed="rId2"/>
          <a:stretch>
            <a:fillRect/>
          </a:stretch>
        </p:blipFill>
        <p:spPr>
          <a:xfrm>
            <a:off x="1415480" y="845274"/>
            <a:ext cx="9793088" cy="5875853"/>
          </a:xfrm>
          <a:prstGeom prst="rect">
            <a:avLst/>
          </a:prstGeom>
        </p:spPr>
      </p:pic>
      <p:sp>
        <p:nvSpPr>
          <p:cNvPr id="6" name="Retângulo 5"/>
          <p:cNvSpPr/>
          <p:nvPr/>
        </p:nvSpPr>
        <p:spPr>
          <a:xfrm>
            <a:off x="9768408" y="6444128"/>
            <a:ext cx="2048959" cy="276999"/>
          </a:xfrm>
          <a:prstGeom prst="rect">
            <a:avLst/>
          </a:prstGeom>
        </p:spPr>
        <p:txBody>
          <a:bodyPr wrap="none">
            <a:spAutoFit/>
          </a:bodyPr>
          <a:lstStyle/>
          <a:p>
            <a:pPr fontAlgn="b"/>
            <a:r>
              <a:rPr lang="en-US" sz="1200" dirty="0"/>
              <a:t>χ</a:t>
            </a:r>
            <a:r>
              <a:rPr lang="en-US" sz="1200" baseline="30000" dirty="0"/>
              <a:t>2</a:t>
            </a:r>
            <a:r>
              <a:rPr lang="en-US" sz="1200" dirty="0"/>
              <a:t>=21.667 · </a:t>
            </a:r>
            <a:r>
              <a:rPr lang="en-US" sz="1200" dirty="0" err="1"/>
              <a:t>df</a:t>
            </a:r>
            <a:r>
              <a:rPr lang="en-US" sz="1200" dirty="0"/>
              <a:t>=3 · </a:t>
            </a:r>
            <a:r>
              <a:rPr lang="en-US" sz="1200" b="1" dirty="0" smtClean="0"/>
              <a:t>p=0.000</a:t>
            </a:r>
            <a:endParaRPr lang="en-US" sz="1200" b="1" i="1" dirty="0">
              <a:latin typeface="-webkit-standard" charset="0"/>
            </a:endParaRPr>
          </a:p>
        </p:txBody>
      </p:sp>
      <p:cxnSp>
        <p:nvCxnSpPr>
          <p:cNvPr id="4" name="Conector de seta reta 3"/>
          <p:cNvCxnSpPr/>
          <p:nvPr/>
        </p:nvCxnSpPr>
        <p:spPr>
          <a:xfrm flipH="1" flipV="1">
            <a:off x="2495600" y="3573016"/>
            <a:ext cx="6768752" cy="1152128"/>
          </a:xfrm>
          <a:prstGeom prst="straightConnector1">
            <a:avLst/>
          </a:prstGeom>
          <a:ln w="31750">
            <a:prstDash val="dash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936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1544" y="116632"/>
            <a:ext cx="8610600" cy="1293028"/>
          </a:xfrm>
        </p:spPr>
        <p:txBody>
          <a:bodyPr>
            <a:normAutofit/>
          </a:bodyPr>
          <a:lstStyle/>
          <a:p>
            <a:pPr algn="ctr"/>
            <a:r>
              <a:rPr lang="pt-BR" sz="3200" b="1" dirty="0" smtClean="0"/>
              <a:t>Discriminação por orientação sexual</a:t>
            </a:r>
            <a:endParaRPr lang="pt-BR" sz="3200" b="1" dirty="0"/>
          </a:p>
        </p:txBody>
      </p:sp>
      <p:pic>
        <p:nvPicPr>
          <p:cNvPr id="3" name="Imagem 2"/>
          <p:cNvPicPr>
            <a:picLocks noChangeAspect="1"/>
          </p:cNvPicPr>
          <p:nvPr/>
        </p:nvPicPr>
        <p:blipFill>
          <a:blip r:embed="rId2"/>
          <a:stretch>
            <a:fillRect/>
          </a:stretch>
        </p:blipFill>
        <p:spPr>
          <a:xfrm>
            <a:off x="1631504" y="1027301"/>
            <a:ext cx="9505056" cy="5703034"/>
          </a:xfrm>
          <a:prstGeom prst="rect">
            <a:avLst/>
          </a:prstGeom>
        </p:spPr>
      </p:pic>
      <p:sp>
        <p:nvSpPr>
          <p:cNvPr id="5" name="Retângulo 4"/>
          <p:cNvSpPr/>
          <p:nvPr/>
        </p:nvSpPr>
        <p:spPr>
          <a:xfrm>
            <a:off x="9984432" y="6453336"/>
            <a:ext cx="2048959" cy="276999"/>
          </a:xfrm>
          <a:prstGeom prst="rect">
            <a:avLst/>
          </a:prstGeom>
        </p:spPr>
        <p:txBody>
          <a:bodyPr wrap="none">
            <a:spAutoFit/>
          </a:bodyPr>
          <a:lstStyle/>
          <a:p>
            <a:pPr fontAlgn="b"/>
            <a:r>
              <a:rPr lang="it-IT" sz="1200" dirty="0"/>
              <a:t>χ</a:t>
            </a:r>
            <a:r>
              <a:rPr lang="it-IT" sz="1200" baseline="30000" dirty="0"/>
              <a:t>2</a:t>
            </a:r>
            <a:r>
              <a:rPr lang="it-IT" sz="1200" dirty="0"/>
              <a:t>=23.167 · </a:t>
            </a:r>
            <a:r>
              <a:rPr lang="it-IT" sz="1200" dirty="0" err="1"/>
              <a:t>df</a:t>
            </a:r>
            <a:r>
              <a:rPr lang="it-IT" sz="1200" dirty="0"/>
              <a:t>=1 · </a:t>
            </a:r>
            <a:r>
              <a:rPr lang="it-IT" sz="1200" b="1" dirty="0" err="1" smtClean="0"/>
              <a:t>p</a:t>
            </a:r>
            <a:r>
              <a:rPr lang="it-IT" sz="1200" b="1" dirty="0" smtClean="0"/>
              <a:t>=0.000</a:t>
            </a:r>
            <a:endParaRPr lang="it-IT" sz="1200" b="1" i="1" dirty="0">
              <a:latin typeface="-webkit-standard" charset="0"/>
            </a:endParaRPr>
          </a:p>
        </p:txBody>
      </p:sp>
      <p:sp>
        <p:nvSpPr>
          <p:cNvPr id="4" name="Seta para baixo 3"/>
          <p:cNvSpPr/>
          <p:nvPr/>
        </p:nvSpPr>
        <p:spPr>
          <a:xfrm>
            <a:off x="2639616" y="1268760"/>
            <a:ext cx="1440160" cy="1512168"/>
          </a:xfrm>
          <a:prstGeom prst="downArrow">
            <a:avLst/>
          </a:prstGeom>
          <a:solidFill>
            <a:schemeClr val="accent3">
              <a:lumMod val="75000"/>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041783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Vítima de assalto (21%)</a:t>
            </a:r>
            <a:endParaRPr lang="pt-BR" dirty="0"/>
          </a:p>
        </p:txBody>
      </p:sp>
      <p:sp>
        <p:nvSpPr>
          <p:cNvPr id="3" name="Espaço Reservado para Texto 2"/>
          <p:cNvSpPr>
            <a:spLocks noGrp="1"/>
          </p:cNvSpPr>
          <p:nvPr>
            <p:ph type="body" idx="1"/>
          </p:nvPr>
        </p:nvSpPr>
        <p:spPr/>
        <p:txBody>
          <a:bodyPr>
            <a:normAutofit/>
          </a:bodyPr>
          <a:lstStyle/>
          <a:p>
            <a:r>
              <a:rPr lang="pt-BR" b="1" dirty="0"/>
              <a:t>Nos últimos cinco anos</a:t>
            </a:r>
            <a:r>
              <a:rPr lang="pt-BR" dirty="0"/>
              <a:t>, alguém tomou algo de você ou tentou pegar alguma coisa pela força, ou ameaçando você</a:t>
            </a:r>
            <a:r>
              <a:rPr lang="pt-BR" dirty="0" smtClean="0"/>
              <a:t>?</a:t>
            </a:r>
            <a:endParaRPr lang="pt-BR" dirty="0"/>
          </a:p>
          <a:p>
            <a:endParaRPr lang="pt-BR" dirty="0"/>
          </a:p>
        </p:txBody>
      </p:sp>
    </p:spTree>
    <p:extLst>
      <p:ext uri="{BB962C8B-B14F-4D97-AF65-F5344CB8AC3E}">
        <p14:creationId xmlns:p14="http://schemas.microsoft.com/office/powerpoint/2010/main" val="469798550"/>
      </p:ext>
    </p:extLst>
  </p:cSld>
  <p:clrMapOvr>
    <a:masterClrMapping/>
  </p:clrMapOvr>
  <p:transition spd="slow">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63552" y="0"/>
            <a:ext cx="8610600" cy="1293028"/>
          </a:xfrm>
        </p:spPr>
        <p:txBody>
          <a:bodyPr>
            <a:normAutofit/>
          </a:bodyPr>
          <a:lstStyle/>
          <a:p>
            <a:pPr algn="ctr"/>
            <a:r>
              <a:rPr lang="pt-BR" sz="3200" b="1" dirty="0" smtClean="0"/>
              <a:t>Onde aconteceu? (último caso)</a:t>
            </a:r>
            <a:endParaRPr lang="pt-BR" sz="3200" b="1" dirty="0"/>
          </a:p>
        </p:txBody>
      </p:sp>
      <p:pic>
        <p:nvPicPr>
          <p:cNvPr id="3" name="Imagem 2"/>
          <p:cNvPicPr>
            <a:picLocks noChangeAspect="1"/>
          </p:cNvPicPr>
          <p:nvPr/>
        </p:nvPicPr>
        <p:blipFill>
          <a:blip r:embed="rId2"/>
          <a:stretch>
            <a:fillRect/>
          </a:stretch>
        </p:blipFill>
        <p:spPr>
          <a:xfrm>
            <a:off x="1631504" y="1052736"/>
            <a:ext cx="9865096" cy="5919058"/>
          </a:xfrm>
          <a:prstGeom prst="rect">
            <a:avLst/>
          </a:prstGeom>
        </p:spPr>
      </p:pic>
      <p:cxnSp>
        <p:nvCxnSpPr>
          <p:cNvPr id="5" name="Conector de seta reta 4"/>
          <p:cNvCxnSpPr/>
          <p:nvPr/>
        </p:nvCxnSpPr>
        <p:spPr>
          <a:xfrm flipH="1">
            <a:off x="9336360" y="1772816"/>
            <a:ext cx="1944216" cy="1656184"/>
          </a:xfrm>
          <a:prstGeom prst="straightConnector1">
            <a:avLst/>
          </a:prstGeom>
          <a:ln w="44450" cmpd="sng">
            <a:beve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61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9536" y="11771"/>
            <a:ext cx="8610600" cy="1293028"/>
          </a:xfrm>
        </p:spPr>
        <p:txBody>
          <a:bodyPr>
            <a:normAutofit/>
          </a:bodyPr>
          <a:lstStyle/>
          <a:p>
            <a:pPr algn="ctr"/>
            <a:r>
              <a:rPr lang="pt-BR" sz="3200" b="1" dirty="0" smtClean="0"/>
              <a:t>arma utilizada pelo agressor</a:t>
            </a:r>
            <a:endParaRPr lang="pt-BR" sz="3200" b="1" dirty="0"/>
          </a:p>
        </p:txBody>
      </p:sp>
      <p:pic>
        <p:nvPicPr>
          <p:cNvPr id="3" name="Imagem 2"/>
          <p:cNvPicPr>
            <a:picLocks noChangeAspect="1"/>
          </p:cNvPicPr>
          <p:nvPr/>
        </p:nvPicPr>
        <p:blipFill>
          <a:blip r:embed="rId2"/>
          <a:stretch>
            <a:fillRect/>
          </a:stretch>
        </p:blipFill>
        <p:spPr>
          <a:xfrm>
            <a:off x="1631504" y="1196752"/>
            <a:ext cx="8976997" cy="5386198"/>
          </a:xfrm>
          <a:prstGeom prst="rect">
            <a:avLst/>
          </a:prstGeom>
        </p:spPr>
      </p:pic>
    </p:spTree>
    <p:extLst>
      <p:ext uri="{BB962C8B-B14F-4D97-AF65-F5344CB8AC3E}">
        <p14:creationId xmlns:p14="http://schemas.microsoft.com/office/powerpoint/2010/main" val="16953919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1504" y="260648"/>
            <a:ext cx="8610600" cy="576064"/>
          </a:xfrm>
        </p:spPr>
        <p:txBody>
          <a:bodyPr>
            <a:normAutofit/>
          </a:bodyPr>
          <a:lstStyle/>
          <a:p>
            <a:pPr algn="ctr"/>
            <a:r>
              <a:rPr lang="pt-BR" sz="3200" b="1" dirty="0" smtClean="0"/>
              <a:t>Deu queixa à polícia?</a:t>
            </a:r>
            <a:endParaRPr lang="pt-BR" sz="3200" b="1" dirty="0"/>
          </a:p>
        </p:txBody>
      </p:sp>
      <p:pic>
        <p:nvPicPr>
          <p:cNvPr id="3" name="Imagem 2"/>
          <p:cNvPicPr>
            <a:picLocks noChangeAspect="1"/>
          </p:cNvPicPr>
          <p:nvPr/>
        </p:nvPicPr>
        <p:blipFill>
          <a:blip r:embed="rId2"/>
          <a:stretch>
            <a:fillRect/>
          </a:stretch>
        </p:blipFill>
        <p:spPr>
          <a:xfrm>
            <a:off x="1055440" y="930640"/>
            <a:ext cx="9937104" cy="5962263"/>
          </a:xfrm>
          <a:prstGeom prst="rect">
            <a:avLst/>
          </a:prstGeom>
        </p:spPr>
      </p:pic>
      <p:cxnSp>
        <p:nvCxnSpPr>
          <p:cNvPr id="5" name="Conector de seta reta 4"/>
          <p:cNvCxnSpPr/>
          <p:nvPr/>
        </p:nvCxnSpPr>
        <p:spPr>
          <a:xfrm>
            <a:off x="2711624" y="2348880"/>
            <a:ext cx="2016224"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2231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9536" y="3889"/>
            <a:ext cx="8610600" cy="1293028"/>
          </a:xfrm>
        </p:spPr>
        <p:txBody>
          <a:bodyPr>
            <a:normAutofit/>
          </a:bodyPr>
          <a:lstStyle/>
          <a:p>
            <a:pPr algn="ctr"/>
            <a:r>
              <a:rPr lang="pt-BR" sz="3200" b="1" dirty="0" smtClean="0"/>
              <a:t>Deu queixa à segurança do </a:t>
            </a:r>
            <a:r>
              <a:rPr lang="pt-BR" sz="3200" b="1" i="1" dirty="0" smtClean="0"/>
              <a:t>campus</a:t>
            </a:r>
            <a:r>
              <a:rPr lang="pt-BR" sz="3200" b="1" dirty="0" smtClean="0"/>
              <a:t>?</a:t>
            </a:r>
            <a:endParaRPr lang="pt-BR" sz="3200" b="1" dirty="0"/>
          </a:p>
        </p:txBody>
      </p:sp>
      <p:pic>
        <p:nvPicPr>
          <p:cNvPr id="3" name="Imagem 2"/>
          <p:cNvPicPr>
            <a:picLocks noChangeAspect="1"/>
          </p:cNvPicPr>
          <p:nvPr/>
        </p:nvPicPr>
        <p:blipFill>
          <a:blip r:embed="rId2"/>
          <a:stretch>
            <a:fillRect/>
          </a:stretch>
        </p:blipFill>
        <p:spPr>
          <a:xfrm>
            <a:off x="1487488" y="636116"/>
            <a:ext cx="9217024" cy="6200544"/>
          </a:xfrm>
          <a:prstGeom prst="rect">
            <a:avLst/>
          </a:prstGeom>
        </p:spPr>
      </p:pic>
      <p:cxnSp>
        <p:nvCxnSpPr>
          <p:cNvPr id="5" name="Conector de seta reta 4"/>
          <p:cNvCxnSpPr/>
          <p:nvPr/>
        </p:nvCxnSpPr>
        <p:spPr>
          <a:xfrm flipV="1">
            <a:off x="2855640" y="4941168"/>
            <a:ext cx="2664296"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757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520" y="271720"/>
            <a:ext cx="8610600" cy="1293028"/>
          </a:xfrm>
        </p:spPr>
        <p:txBody>
          <a:bodyPr/>
          <a:lstStyle/>
          <a:p>
            <a:r>
              <a:rPr lang="pt-BR" b="1" dirty="0"/>
              <a:t>Pesquisas de vitimização</a:t>
            </a:r>
          </a:p>
        </p:txBody>
      </p:sp>
      <p:sp>
        <p:nvSpPr>
          <p:cNvPr id="3" name="Espaço Reservado para Conteúdo 2"/>
          <p:cNvSpPr>
            <a:spLocks noGrp="1"/>
          </p:cNvSpPr>
          <p:nvPr>
            <p:ph idx="1"/>
          </p:nvPr>
        </p:nvSpPr>
        <p:spPr>
          <a:xfrm>
            <a:off x="1559496" y="1569774"/>
            <a:ext cx="9649072" cy="4955570"/>
          </a:xfrm>
        </p:spPr>
        <p:txBody>
          <a:bodyPr>
            <a:normAutofit/>
          </a:bodyPr>
          <a:lstStyle/>
          <a:p>
            <a:r>
              <a:rPr lang="pt-BR" sz="2400" dirty="0"/>
              <a:t>Os primeiros </a:t>
            </a:r>
            <a:r>
              <a:rPr lang="pt-BR" sz="2400" i="1" dirty="0" err="1"/>
              <a:t>surveys</a:t>
            </a:r>
            <a:r>
              <a:rPr lang="pt-BR" sz="2400" dirty="0"/>
              <a:t> de vitimização foram conduzidos nas décadas de 60 e </a:t>
            </a:r>
            <a:r>
              <a:rPr lang="pt-BR" sz="2400" dirty="0" smtClean="0"/>
              <a:t>70</a:t>
            </a:r>
            <a:r>
              <a:rPr lang="pt-BR" sz="2400" dirty="0"/>
              <a:t>:</a:t>
            </a:r>
            <a:endParaRPr lang="pt-BR" sz="2400" dirty="0" smtClean="0"/>
          </a:p>
          <a:p>
            <a:endParaRPr lang="pt-BR" sz="2400" dirty="0"/>
          </a:p>
          <a:p>
            <a:pPr lvl="1"/>
            <a:r>
              <a:rPr lang="pt-BR" sz="1800" dirty="0" smtClean="0"/>
              <a:t>United </a:t>
            </a:r>
            <a:r>
              <a:rPr lang="pt-BR" sz="1800" dirty="0" err="1"/>
              <a:t>Nations</a:t>
            </a:r>
            <a:r>
              <a:rPr lang="pt-BR" sz="1800" dirty="0"/>
              <a:t> </a:t>
            </a:r>
            <a:r>
              <a:rPr lang="pt-BR" sz="1800" dirty="0" err="1"/>
              <a:t>Interregional</a:t>
            </a:r>
            <a:r>
              <a:rPr lang="pt-BR" sz="1800" dirty="0"/>
              <a:t> Crime </a:t>
            </a:r>
            <a:r>
              <a:rPr lang="pt-BR" sz="1800" dirty="0" err="1"/>
              <a:t>and</a:t>
            </a:r>
            <a:r>
              <a:rPr lang="pt-BR" sz="1800" dirty="0"/>
              <a:t> Justice </a:t>
            </a:r>
            <a:r>
              <a:rPr lang="pt-BR" sz="1800" dirty="0" err="1"/>
              <a:t>Research</a:t>
            </a:r>
            <a:r>
              <a:rPr lang="pt-BR" sz="1800" dirty="0"/>
              <a:t> </a:t>
            </a:r>
            <a:r>
              <a:rPr lang="pt-BR" sz="1800" dirty="0" err="1"/>
              <a:t>Institute</a:t>
            </a:r>
            <a:r>
              <a:rPr lang="pt-BR" sz="1800" dirty="0"/>
              <a:t> - UNICRI (1965</a:t>
            </a:r>
            <a:r>
              <a:rPr lang="pt-BR" sz="1800" dirty="0" smtClean="0"/>
              <a:t>);</a:t>
            </a:r>
          </a:p>
          <a:p>
            <a:pPr lvl="1"/>
            <a:r>
              <a:rPr lang="pt-BR" sz="1800" dirty="0"/>
              <a:t>EUA – </a:t>
            </a:r>
            <a:r>
              <a:rPr lang="pt-BR" sz="1800" dirty="0" err="1"/>
              <a:t>National</a:t>
            </a:r>
            <a:r>
              <a:rPr lang="pt-BR" sz="1800" dirty="0"/>
              <a:t> Crime </a:t>
            </a:r>
            <a:r>
              <a:rPr lang="pt-BR" sz="1800" dirty="0" err="1"/>
              <a:t>Victimization</a:t>
            </a:r>
            <a:r>
              <a:rPr lang="pt-BR" sz="1800" dirty="0"/>
              <a:t> </a:t>
            </a:r>
            <a:r>
              <a:rPr lang="pt-BR" sz="1800" dirty="0" err="1"/>
              <a:t>Survey</a:t>
            </a:r>
            <a:r>
              <a:rPr lang="pt-BR" sz="1800" dirty="0"/>
              <a:t> (1973);</a:t>
            </a:r>
          </a:p>
          <a:p>
            <a:pPr lvl="1"/>
            <a:r>
              <a:rPr lang="pt-BR" sz="1800" dirty="0" smtClean="0"/>
              <a:t>Reino </a:t>
            </a:r>
            <a:r>
              <a:rPr lang="pt-BR" sz="1800" dirty="0"/>
              <a:t>Unido – British Criminal </a:t>
            </a:r>
            <a:r>
              <a:rPr lang="pt-BR" sz="1800" dirty="0" err="1"/>
              <a:t>Survey</a:t>
            </a:r>
            <a:r>
              <a:rPr lang="pt-BR" sz="1800" dirty="0"/>
              <a:t> (</a:t>
            </a:r>
            <a:r>
              <a:rPr lang="pt-BR" sz="1800" dirty="0" smtClean="0"/>
              <a:t>1982);</a:t>
            </a:r>
            <a:endParaRPr lang="pt-BR" sz="1800" dirty="0"/>
          </a:p>
          <a:p>
            <a:pPr lvl="1"/>
            <a:r>
              <a:rPr lang="pt-BR" sz="1800" dirty="0" smtClean="0"/>
              <a:t> A </a:t>
            </a:r>
            <a:r>
              <a:rPr lang="pt-BR" sz="1800" dirty="0"/>
              <a:t>primeira pesquisa realizada na América Latina: </a:t>
            </a:r>
            <a:r>
              <a:rPr lang="pt-BR" sz="1800" dirty="0" smtClean="0"/>
              <a:t>PNAD/IBGE </a:t>
            </a:r>
            <a:r>
              <a:rPr lang="pt-BR" sz="1800" dirty="0"/>
              <a:t>em </a:t>
            </a:r>
            <a:r>
              <a:rPr lang="pt-BR" sz="1800" dirty="0" smtClean="0"/>
              <a:t>1988</a:t>
            </a:r>
            <a:r>
              <a:rPr lang="pt-BR" sz="1800" dirty="0"/>
              <a:t>.</a:t>
            </a:r>
            <a:endParaRPr lang="pt-BR" sz="1800" dirty="0" smtClean="0"/>
          </a:p>
          <a:p>
            <a:pPr lvl="1"/>
            <a:endParaRPr lang="pt-BR" sz="1800" dirty="0"/>
          </a:p>
          <a:p>
            <a:r>
              <a:rPr lang="pt-BR" sz="2400" dirty="0" smtClean="0"/>
              <a:t>Relevância das pesquisas de vitimização:</a:t>
            </a:r>
          </a:p>
          <a:p>
            <a:endParaRPr lang="pt-BR" sz="2400" dirty="0" smtClean="0"/>
          </a:p>
          <a:p>
            <a:pPr lvl="1"/>
            <a:r>
              <a:rPr lang="pt-BR" sz="1800" dirty="0" smtClean="0"/>
              <a:t>Contraponto às cifras ocultas;</a:t>
            </a:r>
            <a:endParaRPr lang="pt-BR" sz="1800" dirty="0"/>
          </a:p>
          <a:p>
            <a:pPr lvl="1"/>
            <a:r>
              <a:rPr lang="pt-BR" sz="1800" dirty="0"/>
              <a:t>Mensuram mais do que os incidentes criminais;</a:t>
            </a:r>
          </a:p>
          <a:p>
            <a:pPr lvl="1"/>
            <a:r>
              <a:rPr lang="pt-BR" sz="1800" dirty="0" smtClean="0"/>
              <a:t>Percepções </a:t>
            </a:r>
            <a:r>
              <a:rPr lang="pt-BR" sz="1800" dirty="0"/>
              <a:t>sobre segurança, medo do crime e </a:t>
            </a:r>
            <a:r>
              <a:rPr lang="pt-BR" sz="1800" dirty="0" smtClean="0"/>
              <a:t>avaliação do </a:t>
            </a:r>
            <a:r>
              <a:rPr lang="pt-BR" sz="1800" dirty="0"/>
              <a:t>sistema de justiça </a:t>
            </a:r>
            <a:r>
              <a:rPr lang="pt-BR" sz="1800" dirty="0" smtClean="0"/>
              <a:t>criminal.</a:t>
            </a:r>
            <a:endParaRPr lang="pt-BR" sz="1800" dirty="0"/>
          </a:p>
          <a:p>
            <a:endParaRPr lang="pt-BR" dirty="0"/>
          </a:p>
        </p:txBody>
      </p:sp>
    </p:spTree>
    <p:extLst>
      <p:ext uri="{BB962C8B-B14F-4D97-AF65-F5344CB8AC3E}">
        <p14:creationId xmlns:p14="http://schemas.microsoft.com/office/powerpoint/2010/main" val="5725899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37928" y="188640"/>
            <a:ext cx="8610600" cy="829415"/>
          </a:xfrm>
        </p:spPr>
        <p:txBody>
          <a:bodyPr>
            <a:normAutofit/>
          </a:bodyPr>
          <a:lstStyle/>
          <a:p>
            <a:pPr algn="ctr"/>
            <a:r>
              <a:rPr lang="pt-BR" sz="3200" b="1" dirty="0" smtClean="0"/>
              <a:t>Ser vítima de assalto </a:t>
            </a:r>
            <a:r>
              <a:rPr lang="pt-BR" sz="3200" b="1" i="1" dirty="0" smtClean="0"/>
              <a:t>por</a:t>
            </a:r>
            <a:r>
              <a:rPr lang="pt-BR" sz="3200" b="1" dirty="0" smtClean="0"/>
              <a:t> </a:t>
            </a:r>
            <a:r>
              <a:rPr lang="pt-BR" sz="3200" b="1" u="sng" dirty="0" smtClean="0"/>
              <a:t>sexo</a:t>
            </a:r>
            <a:endParaRPr lang="pt-BR" sz="3200" b="1" u="sng" dirty="0"/>
          </a:p>
        </p:txBody>
      </p:sp>
      <p:pic>
        <p:nvPicPr>
          <p:cNvPr id="3" name="Imagem 2"/>
          <p:cNvPicPr>
            <a:picLocks noChangeAspect="1"/>
          </p:cNvPicPr>
          <p:nvPr/>
        </p:nvPicPr>
        <p:blipFill>
          <a:blip r:embed="rId2"/>
          <a:stretch>
            <a:fillRect/>
          </a:stretch>
        </p:blipFill>
        <p:spPr>
          <a:xfrm>
            <a:off x="1487488" y="1090063"/>
            <a:ext cx="9361040" cy="5616624"/>
          </a:xfrm>
          <a:prstGeom prst="rect">
            <a:avLst/>
          </a:prstGeom>
        </p:spPr>
      </p:pic>
      <p:sp>
        <p:nvSpPr>
          <p:cNvPr id="5" name="Retângulo 4"/>
          <p:cNvSpPr/>
          <p:nvPr/>
        </p:nvSpPr>
        <p:spPr>
          <a:xfrm>
            <a:off x="10056440" y="6453336"/>
            <a:ext cx="2048959" cy="276999"/>
          </a:xfrm>
          <a:prstGeom prst="rect">
            <a:avLst/>
          </a:prstGeom>
        </p:spPr>
        <p:txBody>
          <a:bodyPr wrap="none">
            <a:spAutoFit/>
          </a:bodyPr>
          <a:lstStyle/>
          <a:p>
            <a:pPr fontAlgn="b"/>
            <a:r>
              <a:rPr lang="it-IT" sz="1200" dirty="0"/>
              <a:t>χ</a:t>
            </a:r>
            <a:r>
              <a:rPr lang="it-IT" sz="1200" baseline="30000" dirty="0"/>
              <a:t>2</a:t>
            </a:r>
            <a:r>
              <a:rPr lang="it-IT" sz="1200" dirty="0"/>
              <a:t>=13.042 · </a:t>
            </a:r>
            <a:r>
              <a:rPr lang="it-IT" sz="1200" dirty="0" err="1"/>
              <a:t>df</a:t>
            </a:r>
            <a:r>
              <a:rPr lang="it-IT" sz="1200" dirty="0"/>
              <a:t>=1 · </a:t>
            </a:r>
            <a:r>
              <a:rPr lang="it-IT" sz="1200" b="1" dirty="0" err="1" smtClean="0"/>
              <a:t>p</a:t>
            </a:r>
            <a:r>
              <a:rPr lang="it-IT" sz="1200" b="1" dirty="0" smtClean="0"/>
              <a:t>=0.000</a:t>
            </a:r>
            <a:endParaRPr lang="it-IT" sz="1200" b="1" i="1" dirty="0">
              <a:latin typeface="-webkit-standard" charset="0"/>
            </a:endParaRPr>
          </a:p>
        </p:txBody>
      </p:sp>
      <p:sp>
        <p:nvSpPr>
          <p:cNvPr id="4" name="Seta para baixo 3"/>
          <p:cNvSpPr/>
          <p:nvPr/>
        </p:nvSpPr>
        <p:spPr>
          <a:xfrm>
            <a:off x="7032104" y="2060848"/>
            <a:ext cx="916680" cy="15841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952243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35560" y="0"/>
            <a:ext cx="8610600" cy="1293028"/>
          </a:xfrm>
        </p:spPr>
        <p:txBody>
          <a:bodyPr>
            <a:normAutofit/>
          </a:bodyPr>
          <a:lstStyle/>
          <a:p>
            <a:pPr algn="ctr"/>
            <a:r>
              <a:rPr lang="pt-BR" sz="3200" b="1" dirty="0"/>
              <a:t>Ser vítima de assalto </a:t>
            </a:r>
            <a:r>
              <a:rPr lang="pt-BR" sz="3200" b="1" i="1" dirty="0" smtClean="0"/>
              <a:t>por</a:t>
            </a:r>
            <a:r>
              <a:rPr lang="pt-BR" sz="3200" b="1" dirty="0" smtClean="0"/>
              <a:t> </a:t>
            </a:r>
            <a:r>
              <a:rPr lang="pt-BR" sz="3200" b="1" u="sng" dirty="0" smtClean="0"/>
              <a:t>faixa etária</a:t>
            </a:r>
            <a:endParaRPr lang="pt-BR" sz="3200" b="1" u="sng" dirty="0"/>
          </a:p>
        </p:txBody>
      </p:sp>
      <p:pic>
        <p:nvPicPr>
          <p:cNvPr id="3" name="Imagem 2"/>
          <p:cNvPicPr>
            <a:picLocks noChangeAspect="1"/>
          </p:cNvPicPr>
          <p:nvPr/>
        </p:nvPicPr>
        <p:blipFill>
          <a:blip r:embed="rId2"/>
          <a:stretch>
            <a:fillRect/>
          </a:stretch>
        </p:blipFill>
        <p:spPr>
          <a:xfrm>
            <a:off x="1127448" y="908043"/>
            <a:ext cx="9793088" cy="5875853"/>
          </a:xfrm>
          <a:prstGeom prst="rect">
            <a:avLst/>
          </a:prstGeom>
        </p:spPr>
      </p:pic>
      <p:sp>
        <p:nvSpPr>
          <p:cNvPr id="5" name="Retângulo 4"/>
          <p:cNvSpPr/>
          <p:nvPr/>
        </p:nvSpPr>
        <p:spPr>
          <a:xfrm>
            <a:off x="10128448" y="6453336"/>
            <a:ext cx="2048959" cy="276999"/>
          </a:xfrm>
          <a:prstGeom prst="rect">
            <a:avLst/>
          </a:prstGeom>
        </p:spPr>
        <p:txBody>
          <a:bodyPr wrap="none">
            <a:spAutoFit/>
          </a:bodyPr>
          <a:lstStyle/>
          <a:p>
            <a:pPr fontAlgn="b"/>
            <a:r>
              <a:rPr lang="en-US" sz="1200" dirty="0"/>
              <a:t>χ</a:t>
            </a:r>
            <a:r>
              <a:rPr lang="en-US" sz="1200" baseline="30000" dirty="0"/>
              <a:t>2</a:t>
            </a:r>
            <a:r>
              <a:rPr lang="en-US" sz="1200" dirty="0"/>
              <a:t>=10.091 · </a:t>
            </a:r>
            <a:r>
              <a:rPr lang="en-US" sz="1200" dirty="0" err="1"/>
              <a:t>df</a:t>
            </a:r>
            <a:r>
              <a:rPr lang="en-US" sz="1200" dirty="0"/>
              <a:t>=2 · </a:t>
            </a:r>
            <a:r>
              <a:rPr lang="en-US" sz="1200" b="1" dirty="0" smtClean="0"/>
              <a:t>p=0.006</a:t>
            </a:r>
            <a:endParaRPr lang="en-US" sz="1200" b="1" i="1" dirty="0">
              <a:latin typeface="-webkit-standard" charset="0"/>
            </a:endParaRPr>
          </a:p>
        </p:txBody>
      </p:sp>
      <p:cxnSp>
        <p:nvCxnSpPr>
          <p:cNvPr id="6" name="Conector de seta reta 5"/>
          <p:cNvCxnSpPr/>
          <p:nvPr/>
        </p:nvCxnSpPr>
        <p:spPr>
          <a:xfrm>
            <a:off x="2207568" y="3645024"/>
            <a:ext cx="6336704" cy="7920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4063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9536" y="404664"/>
            <a:ext cx="8610600" cy="982677"/>
          </a:xfrm>
        </p:spPr>
        <p:txBody>
          <a:bodyPr>
            <a:normAutofit/>
          </a:bodyPr>
          <a:lstStyle/>
          <a:p>
            <a:pPr algn="ctr"/>
            <a:r>
              <a:rPr lang="pt-BR" sz="3200" b="1" dirty="0"/>
              <a:t>Ser vítima de assalto </a:t>
            </a:r>
            <a:r>
              <a:rPr lang="pt-BR" sz="3200" b="1" i="1" dirty="0" smtClean="0"/>
              <a:t>por</a:t>
            </a:r>
            <a:r>
              <a:rPr lang="pt-BR" sz="3200" b="1" dirty="0" smtClean="0"/>
              <a:t> </a:t>
            </a:r>
            <a:r>
              <a:rPr lang="pt-BR" sz="3200" b="1" u="sng" dirty="0" smtClean="0"/>
              <a:t>orientação sexual</a:t>
            </a:r>
            <a:endParaRPr lang="pt-BR" sz="3200" b="1" u="sng" dirty="0"/>
          </a:p>
        </p:txBody>
      </p:sp>
      <p:pic>
        <p:nvPicPr>
          <p:cNvPr id="3" name="Imagem 2"/>
          <p:cNvPicPr>
            <a:picLocks noChangeAspect="1"/>
          </p:cNvPicPr>
          <p:nvPr/>
        </p:nvPicPr>
        <p:blipFill>
          <a:blip r:embed="rId2"/>
          <a:stretch>
            <a:fillRect/>
          </a:stretch>
        </p:blipFill>
        <p:spPr>
          <a:xfrm>
            <a:off x="1487488" y="1289406"/>
            <a:ext cx="9145016" cy="5487010"/>
          </a:xfrm>
          <a:prstGeom prst="rect">
            <a:avLst/>
          </a:prstGeom>
        </p:spPr>
      </p:pic>
      <p:sp>
        <p:nvSpPr>
          <p:cNvPr id="5" name="Retângulo 4"/>
          <p:cNvSpPr/>
          <p:nvPr/>
        </p:nvSpPr>
        <p:spPr>
          <a:xfrm>
            <a:off x="10056440" y="6453336"/>
            <a:ext cx="1968809" cy="276999"/>
          </a:xfrm>
          <a:prstGeom prst="rect">
            <a:avLst/>
          </a:prstGeom>
        </p:spPr>
        <p:txBody>
          <a:bodyPr wrap="none">
            <a:spAutoFit/>
          </a:bodyPr>
          <a:lstStyle/>
          <a:p>
            <a:pPr fontAlgn="b"/>
            <a:r>
              <a:rPr lang="it-IT" sz="1200" dirty="0"/>
              <a:t>χ</a:t>
            </a:r>
            <a:r>
              <a:rPr lang="it-IT" sz="1200" baseline="30000" dirty="0"/>
              <a:t>2</a:t>
            </a:r>
            <a:r>
              <a:rPr lang="it-IT" sz="1200" dirty="0"/>
              <a:t>=5.100 · </a:t>
            </a:r>
            <a:r>
              <a:rPr lang="it-IT" sz="1200" dirty="0" err="1"/>
              <a:t>df</a:t>
            </a:r>
            <a:r>
              <a:rPr lang="it-IT" sz="1200" dirty="0"/>
              <a:t>=1 · </a:t>
            </a:r>
            <a:r>
              <a:rPr lang="it-IT" sz="1200" b="1" dirty="0" err="1" smtClean="0"/>
              <a:t>p</a:t>
            </a:r>
            <a:r>
              <a:rPr lang="it-IT" sz="1200" b="1" dirty="0" smtClean="0"/>
              <a:t>=0.024</a:t>
            </a:r>
            <a:endParaRPr lang="it-IT" sz="1200" b="1" i="1" dirty="0">
              <a:latin typeface="-webkit-standard" charset="0"/>
            </a:endParaRPr>
          </a:p>
        </p:txBody>
      </p:sp>
      <p:sp>
        <p:nvSpPr>
          <p:cNvPr id="4" name="Seta para baixo 3"/>
          <p:cNvSpPr/>
          <p:nvPr/>
        </p:nvSpPr>
        <p:spPr>
          <a:xfrm>
            <a:off x="2791058" y="2120353"/>
            <a:ext cx="484632"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070519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Vítima de agressão sexual (19%)</a:t>
            </a:r>
            <a:endParaRPr lang="pt-BR" dirty="0"/>
          </a:p>
        </p:txBody>
      </p:sp>
      <p:sp>
        <p:nvSpPr>
          <p:cNvPr id="3" name="Espaço Reservado para Texto 2"/>
          <p:cNvSpPr>
            <a:spLocks noGrp="1"/>
          </p:cNvSpPr>
          <p:nvPr>
            <p:ph type="body" idx="1"/>
          </p:nvPr>
        </p:nvSpPr>
        <p:spPr/>
        <p:txBody>
          <a:bodyPr>
            <a:normAutofit fontScale="92500" lnSpcReduction="20000"/>
          </a:bodyPr>
          <a:lstStyle/>
          <a:p>
            <a:r>
              <a:rPr lang="pt-BR" dirty="0"/>
              <a:t>Pedimos licença para perguntar algo pessoal. As pessoas algumas vezes agarram, tocam ou agridem outras pessoas por razões sexuais de uma maneira realmente ofensiva. Isto pode acontecer em casa ou em outros lugares. As perguntas a seguir são sobre este tipo de situação. </a:t>
            </a:r>
            <a:r>
              <a:rPr lang="pt-BR" b="1" dirty="0"/>
              <a:t>Nos últimos cinco anos,</a:t>
            </a:r>
            <a:r>
              <a:rPr lang="pt-BR" dirty="0"/>
              <a:t> alguém fez isso com você? </a:t>
            </a:r>
          </a:p>
        </p:txBody>
      </p:sp>
    </p:spTree>
    <p:extLst>
      <p:ext uri="{BB962C8B-B14F-4D97-AF65-F5344CB8AC3E}">
        <p14:creationId xmlns:p14="http://schemas.microsoft.com/office/powerpoint/2010/main" val="656070440"/>
      </p:ext>
    </p:extLst>
  </p:cSld>
  <p:clrMapOvr>
    <a:masterClrMapping/>
  </p:clrMapOvr>
  <p:transition spd="slow">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81877" y="332656"/>
            <a:ext cx="8610600" cy="504056"/>
          </a:xfrm>
        </p:spPr>
        <p:txBody>
          <a:bodyPr>
            <a:normAutofit fontScale="90000"/>
          </a:bodyPr>
          <a:lstStyle/>
          <a:p>
            <a:pPr algn="ctr"/>
            <a:r>
              <a:rPr lang="pt-BR" sz="3200" b="1" dirty="0" smtClean="0"/>
              <a:t>Quantas vezes isso aconteceu?</a:t>
            </a:r>
            <a:endParaRPr lang="pt-BR" sz="3200" b="1" dirty="0"/>
          </a:p>
        </p:txBody>
      </p:sp>
      <p:pic>
        <p:nvPicPr>
          <p:cNvPr id="3" name="Imagem 2"/>
          <p:cNvPicPr>
            <a:picLocks noChangeAspect="1"/>
          </p:cNvPicPr>
          <p:nvPr/>
        </p:nvPicPr>
        <p:blipFill>
          <a:blip r:embed="rId2"/>
          <a:stretch>
            <a:fillRect/>
          </a:stretch>
        </p:blipFill>
        <p:spPr>
          <a:xfrm>
            <a:off x="1190633" y="827766"/>
            <a:ext cx="9793088" cy="5875853"/>
          </a:xfrm>
          <a:prstGeom prst="rect">
            <a:avLst/>
          </a:prstGeom>
        </p:spPr>
      </p:pic>
      <p:sp>
        <p:nvSpPr>
          <p:cNvPr id="4" name="Seta para Baixo 3"/>
          <p:cNvSpPr/>
          <p:nvPr/>
        </p:nvSpPr>
        <p:spPr>
          <a:xfrm>
            <a:off x="7608168" y="2060848"/>
            <a:ext cx="432048"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9969003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47528" y="332656"/>
            <a:ext cx="8610600" cy="576064"/>
          </a:xfrm>
        </p:spPr>
        <p:txBody>
          <a:bodyPr>
            <a:normAutofit/>
          </a:bodyPr>
          <a:lstStyle/>
          <a:p>
            <a:pPr algn="ctr"/>
            <a:r>
              <a:rPr lang="pt-BR" sz="3200" b="1" dirty="0" smtClean="0"/>
              <a:t>Onde aconteceu? (último caso)</a:t>
            </a:r>
            <a:endParaRPr lang="pt-BR" sz="3200" b="1" dirty="0"/>
          </a:p>
        </p:txBody>
      </p:sp>
      <p:pic>
        <p:nvPicPr>
          <p:cNvPr id="4" name="Imagem 3"/>
          <p:cNvPicPr>
            <a:picLocks noChangeAspect="1"/>
          </p:cNvPicPr>
          <p:nvPr/>
        </p:nvPicPr>
        <p:blipFill>
          <a:blip r:embed="rId2"/>
          <a:stretch>
            <a:fillRect/>
          </a:stretch>
        </p:blipFill>
        <p:spPr>
          <a:xfrm>
            <a:off x="2063552" y="908720"/>
            <a:ext cx="7704856" cy="5850875"/>
          </a:xfrm>
          <a:prstGeom prst="rect">
            <a:avLst/>
          </a:prstGeom>
        </p:spPr>
      </p:pic>
      <p:sp>
        <p:nvSpPr>
          <p:cNvPr id="3" name="Seta para a esquerda 2"/>
          <p:cNvSpPr/>
          <p:nvPr/>
        </p:nvSpPr>
        <p:spPr>
          <a:xfrm>
            <a:off x="6960096" y="359184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Elipse 4"/>
          <p:cNvSpPr/>
          <p:nvPr/>
        </p:nvSpPr>
        <p:spPr>
          <a:xfrm>
            <a:off x="2999656" y="908720"/>
            <a:ext cx="6696744" cy="1008112"/>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a esquerda 2"/>
          <p:cNvSpPr/>
          <p:nvPr/>
        </p:nvSpPr>
        <p:spPr>
          <a:xfrm>
            <a:off x="8112224" y="1844824"/>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0305202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5520" y="260648"/>
            <a:ext cx="8610600" cy="1293028"/>
          </a:xfrm>
        </p:spPr>
        <p:txBody>
          <a:bodyPr>
            <a:normAutofit/>
          </a:bodyPr>
          <a:lstStyle/>
          <a:p>
            <a:pPr algn="ctr"/>
            <a:r>
              <a:rPr lang="pt-BR" sz="3200" b="1" dirty="0" smtClean="0"/>
              <a:t>Estava sozinho/a ou acompanhado/a? (último caso)</a:t>
            </a:r>
            <a:endParaRPr lang="pt-BR" sz="3200" b="1" dirty="0"/>
          </a:p>
        </p:txBody>
      </p:sp>
      <p:pic>
        <p:nvPicPr>
          <p:cNvPr id="5" name="Imagem 4"/>
          <p:cNvPicPr>
            <a:picLocks noChangeAspect="1"/>
          </p:cNvPicPr>
          <p:nvPr/>
        </p:nvPicPr>
        <p:blipFill>
          <a:blip r:embed="rId2"/>
          <a:stretch>
            <a:fillRect/>
          </a:stretch>
        </p:blipFill>
        <p:spPr>
          <a:xfrm>
            <a:off x="1199456" y="1067138"/>
            <a:ext cx="9793088" cy="5875852"/>
          </a:xfrm>
          <a:prstGeom prst="rect">
            <a:avLst/>
          </a:prstGeom>
        </p:spPr>
      </p:pic>
      <p:cxnSp>
        <p:nvCxnSpPr>
          <p:cNvPr id="4" name="Conector de seta reta 3"/>
          <p:cNvCxnSpPr/>
          <p:nvPr/>
        </p:nvCxnSpPr>
        <p:spPr>
          <a:xfrm>
            <a:off x="2855640" y="2924944"/>
            <a:ext cx="1224136"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5554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19536" y="404664"/>
            <a:ext cx="8610600" cy="653956"/>
          </a:xfrm>
        </p:spPr>
        <p:txBody>
          <a:bodyPr>
            <a:normAutofit/>
          </a:bodyPr>
          <a:lstStyle/>
          <a:p>
            <a:pPr algn="ctr"/>
            <a:r>
              <a:rPr lang="pt-BR" sz="3200" b="1" dirty="0" smtClean="0"/>
              <a:t>Conhece o agressor?</a:t>
            </a:r>
            <a:endParaRPr lang="pt-BR" sz="3200" b="1" dirty="0"/>
          </a:p>
        </p:txBody>
      </p:sp>
      <p:pic>
        <p:nvPicPr>
          <p:cNvPr id="3" name="Imagem 2"/>
          <p:cNvPicPr>
            <a:picLocks noChangeAspect="1"/>
          </p:cNvPicPr>
          <p:nvPr/>
        </p:nvPicPr>
        <p:blipFill>
          <a:blip r:embed="rId2"/>
          <a:stretch>
            <a:fillRect/>
          </a:stretch>
        </p:blipFill>
        <p:spPr>
          <a:xfrm>
            <a:off x="407368" y="914604"/>
            <a:ext cx="11010366" cy="5780442"/>
          </a:xfrm>
          <a:prstGeom prst="rect">
            <a:avLst/>
          </a:prstGeom>
        </p:spPr>
      </p:pic>
      <p:sp>
        <p:nvSpPr>
          <p:cNvPr id="4" name="Elipse 3"/>
          <p:cNvSpPr/>
          <p:nvPr/>
        </p:nvSpPr>
        <p:spPr>
          <a:xfrm>
            <a:off x="839416" y="1124744"/>
            <a:ext cx="1634480" cy="1008112"/>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61249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22681" y="11771"/>
            <a:ext cx="8610600" cy="1293028"/>
          </a:xfrm>
        </p:spPr>
        <p:txBody>
          <a:bodyPr>
            <a:normAutofit/>
          </a:bodyPr>
          <a:lstStyle/>
          <a:p>
            <a:pPr algn="ctr"/>
            <a:r>
              <a:rPr lang="pt-BR" sz="3200" b="1" dirty="0" smtClean="0"/>
              <a:t>Como você descreveria o caso?</a:t>
            </a:r>
            <a:endParaRPr lang="pt-BR" sz="3200" b="1" dirty="0"/>
          </a:p>
        </p:txBody>
      </p:sp>
      <p:pic>
        <p:nvPicPr>
          <p:cNvPr id="3" name="Imagem 2"/>
          <p:cNvPicPr>
            <a:picLocks noChangeAspect="1"/>
          </p:cNvPicPr>
          <p:nvPr/>
        </p:nvPicPr>
        <p:blipFill>
          <a:blip r:embed="rId2"/>
          <a:stretch>
            <a:fillRect/>
          </a:stretch>
        </p:blipFill>
        <p:spPr>
          <a:xfrm>
            <a:off x="1127448" y="1052736"/>
            <a:ext cx="9601067" cy="5760640"/>
          </a:xfrm>
          <a:prstGeom prst="rect">
            <a:avLst/>
          </a:prstGeom>
        </p:spPr>
      </p:pic>
    </p:spTree>
    <p:extLst>
      <p:ext uri="{BB962C8B-B14F-4D97-AF65-F5344CB8AC3E}">
        <p14:creationId xmlns:p14="http://schemas.microsoft.com/office/powerpoint/2010/main" val="7820850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7488" y="260648"/>
            <a:ext cx="8610600" cy="648072"/>
          </a:xfrm>
        </p:spPr>
        <p:txBody>
          <a:bodyPr>
            <a:normAutofit/>
          </a:bodyPr>
          <a:lstStyle/>
          <a:p>
            <a:pPr algn="ctr"/>
            <a:r>
              <a:rPr lang="pt-BR" sz="3200" dirty="0" smtClean="0"/>
              <a:t>Deu queixa à polícia?</a:t>
            </a:r>
            <a:endParaRPr lang="pt-BR" sz="3200" dirty="0"/>
          </a:p>
        </p:txBody>
      </p:sp>
      <p:pic>
        <p:nvPicPr>
          <p:cNvPr id="3" name="Imagem 2"/>
          <p:cNvPicPr>
            <a:picLocks noChangeAspect="1"/>
          </p:cNvPicPr>
          <p:nvPr/>
        </p:nvPicPr>
        <p:blipFill>
          <a:blip r:embed="rId2"/>
          <a:stretch>
            <a:fillRect/>
          </a:stretch>
        </p:blipFill>
        <p:spPr>
          <a:xfrm>
            <a:off x="479376" y="836712"/>
            <a:ext cx="10585176" cy="6351106"/>
          </a:xfrm>
          <a:prstGeom prst="rect">
            <a:avLst/>
          </a:prstGeom>
        </p:spPr>
      </p:pic>
      <p:cxnSp>
        <p:nvCxnSpPr>
          <p:cNvPr id="5" name="Conector angulado 4"/>
          <p:cNvCxnSpPr/>
          <p:nvPr/>
        </p:nvCxnSpPr>
        <p:spPr>
          <a:xfrm>
            <a:off x="2135560" y="3040157"/>
            <a:ext cx="2880320" cy="1944216"/>
          </a:xfrm>
          <a:prstGeom prst="bentConnector3">
            <a:avLst>
              <a:gd name="adj1" fmla="val 32069"/>
            </a:avLst>
          </a:prstGeom>
          <a:ln w="31750" cap="rnd" cmpd="sng">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3532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50941" y="185910"/>
            <a:ext cx="8610600" cy="1293028"/>
          </a:xfrm>
        </p:spPr>
        <p:txBody>
          <a:bodyPr/>
          <a:lstStyle/>
          <a:p>
            <a:r>
              <a:rPr lang="pt-BR" b="1" dirty="0"/>
              <a:t>Pesquisas de vitimização</a:t>
            </a:r>
          </a:p>
        </p:txBody>
      </p:sp>
      <p:sp>
        <p:nvSpPr>
          <p:cNvPr id="3" name="Espaço Reservado para Conteúdo 2"/>
          <p:cNvSpPr>
            <a:spLocks noGrp="1"/>
          </p:cNvSpPr>
          <p:nvPr>
            <p:ph idx="1"/>
          </p:nvPr>
        </p:nvSpPr>
        <p:spPr>
          <a:xfrm>
            <a:off x="1415480" y="1700808"/>
            <a:ext cx="9793088" cy="1108720"/>
          </a:xfrm>
        </p:spPr>
        <p:txBody>
          <a:bodyPr/>
          <a:lstStyle/>
          <a:p>
            <a:r>
              <a:rPr lang="pt-BR" dirty="0"/>
              <a:t>Aspectos contemplados nas pesquisas de vitimização (United </a:t>
            </a:r>
            <a:r>
              <a:rPr lang="pt-BR" dirty="0" err="1"/>
              <a:t>Nations</a:t>
            </a:r>
            <a:r>
              <a:rPr lang="pt-BR" dirty="0"/>
              <a:t>, 2010):</a:t>
            </a:r>
          </a:p>
          <a:p>
            <a:pPr marL="457200" lvl="1" indent="0">
              <a:buNone/>
            </a:pPr>
            <a:endParaRPr lang="pt-BR" dirty="0"/>
          </a:p>
        </p:txBody>
      </p:sp>
      <p:graphicFrame>
        <p:nvGraphicFramePr>
          <p:cNvPr id="6" name="Diagrama 5"/>
          <p:cNvGraphicFramePr/>
          <p:nvPr>
            <p:extLst>
              <p:ext uri="{D42A27DB-BD31-4B8C-83A1-F6EECF244321}">
                <p14:modId xmlns:p14="http://schemas.microsoft.com/office/powerpoint/2010/main" val="3762401335"/>
              </p:ext>
            </p:extLst>
          </p:nvPr>
        </p:nvGraphicFramePr>
        <p:xfrm>
          <a:off x="2135560" y="2492896"/>
          <a:ext cx="8136904"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6172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47528" y="260648"/>
            <a:ext cx="8610600" cy="792088"/>
          </a:xfrm>
        </p:spPr>
        <p:txBody>
          <a:bodyPr>
            <a:normAutofit/>
          </a:bodyPr>
          <a:lstStyle/>
          <a:p>
            <a:pPr algn="ctr"/>
            <a:r>
              <a:rPr lang="pt-BR" sz="3200" dirty="0" smtClean="0"/>
              <a:t>Deu queixa à segurança do </a:t>
            </a:r>
            <a:r>
              <a:rPr lang="pt-BR" sz="3200" i="1" dirty="0" smtClean="0"/>
              <a:t>campus</a:t>
            </a:r>
            <a:r>
              <a:rPr lang="pt-BR" sz="3200" dirty="0" smtClean="0"/>
              <a:t>?</a:t>
            </a:r>
            <a:endParaRPr lang="pt-BR" sz="3200" dirty="0"/>
          </a:p>
        </p:txBody>
      </p:sp>
      <p:pic>
        <p:nvPicPr>
          <p:cNvPr id="3" name="Imagem 2"/>
          <p:cNvPicPr>
            <a:picLocks noChangeAspect="1"/>
          </p:cNvPicPr>
          <p:nvPr/>
        </p:nvPicPr>
        <p:blipFill>
          <a:blip r:embed="rId2"/>
          <a:stretch>
            <a:fillRect/>
          </a:stretch>
        </p:blipFill>
        <p:spPr>
          <a:xfrm>
            <a:off x="1199456" y="1196752"/>
            <a:ext cx="9618380" cy="5797746"/>
          </a:xfrm>
          <a:prstGeom prst="rect">
            <a:avLst/>
          </a:prstGeom>
        </p:spPr>
      </p:pic>
      <p:cxnSp>
        <p:nvCxnSpPr>
          <p:cNvPr id="5" name="Conector de seta reta 4"/>
          <p:cNvCxnSpPr/>
          <p:nvPr/>
        </p:nvCxnSpPr>
        <p:spPr>
          <a:xfrm>
            <a:off x="2999656" y="3140968"/>
            <a:ext cx="2520280" cy="16561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71238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9896" y="119748"/>
            <a:ext cx="8610600" cy="1293028"/>
          </a:xfrm>
        </p:spPr>
        <p:txBody>
          <a:bodyPr>
            <a:normAutofit/>
          </a:bodyPr>
          <a:lstStyle/>
          <a:p>
            <a:pPr algn="ctr"/>
            <a:r>
              <a:rPr lang="pt-BR" dirty="0" smtClean="0"/>
              <a:t>Ser vítima de agressão sexual </a:t>
            </a:r>
            <a:r>
              <a:rPr lang="pt-BR" i="1" dirty="0" smtClean="0"/>
              <a:t>por</a:t>
            </a:r>
            <a:r>
              <a:rPr lang="pt-BR" dirty="0" smtClean="0"/>
              <a:t> </a:t>
            </a:r>
            <a:r>
              <a:rPr lang="pt-BR" u="sng" dirty="0" smtClean="0"/>
              <a:t>sexo</a:t>
            </a:r>
            <a:endParaRPr lang="pt-BR" u="sng" dirty="0"/>
          </a:p>
        </p:txBody>
      </p:sp>
      <p:pic>
        <p:nvPicPr>
          <p:cNvPr id="4" name="Imagem 3"/>
          <p:cNvPicPr>
            <a:picLocks noChangeAspect="1"/>
          </p:cNvPicPr>
          <p:nvPr/>
        </p:nvPicPr>
        <p:blipFill>
          <a:blip r:embed="rId2"/>
          <a:stretch>
            <a:fillRect/>
          </a:stretch>
        </p:blipFill>
        <p:spPr>
          <a:xfrm>
            <a:off x="1199456" y="1412776"/>
            <a:ext cx="9649072" cy="5143275"/>
          </a:xfrm>
          <a:prstGeom prst="rect">
            <a:avLst/>
          </a:prstGeom>
        </p:spPr>
      </p:pic>
      <p:sp>
        <p:nvSpPr>
          <p:cNvPr id="6" name="Retângulo 5"/>
          <p:cNvSpPr/>
          <p:nvPr/>
        </p:nvSpPr>
        <p:spPr>
          <a:xfrm>
            <a:off x="10056440" y="6453336"/>
            <a:ext cx="2048959" cy="276999"/>
          </a:xfrm>
          <a:prstGeom prst="rect">
            <a:avLst/>
          </a:prstGeom>
        </p:spPr>
        <p:txBody>
          <a:bodyPr wrap="none">
            <a:spAutoFit/>
          </a:bodyPr>
          <a:lstStyle/>
          <a:p>
            <a:pPr fontAlgn="b"/>
            <a:r>
              <a:rPr lang="is-IS" sz="1200" dirty="0"/>
              <a:t>χ</a:t>
            </a:r>
            <a:r>
              <a:rPr lang="is-IS" sz="1200" baseline="30000" dirty="0"/>
              <a:t>2</a:t>
            </a:r>
            <a:r>
              <a:rPr lang="is-IS" sz="1200" dirty="0"/>
              <a:t>=50.705 · df=1 · </a:t>
            </a:r>
            <a:r>
              <a:rPr lang="is-IS" sz="1200" b="1" dirty="0" smtClean="0"/>
              <a:t>p=0.000</a:t>
            </a:r>
            <a:endParaRPr lang="is-IS" sz="1200" b="1" i="1" dirty="0">
              <a:latin typeface="-webkit-standard" charset="0"/>
            </a:endParaRPr>
          </a:p>
        </p:txBody>
      </p:sp>
      <p:sp>
        <p:nvSpPr>
          <p:cNvPr id="5" name="Seta para a Direita 4"/>
          <p:cNvSpPr/>
          <p:nvPr/>
        </p:nvSpPr>
        <p:spPr>
          <a:xfrm rot="5400000">
            <a:off x="2459596" y="3032956"/>
            <a:ext cx="93610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Seta para a Direita 6"/>
          <p:cNvSpPr/>
          <p:nvPr/>
        </p:nvSpPr>
        <p:spPr>
          <a:xfrm rot="5400000">
            <a:off x="6924092" y="3969060"/>
            <a:ext cx="936104"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534366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5440" y="44624"/>
            <a:ext cx="10554816" cy="1293028"/>
          </a:xfrm>
        </p:spPr>
        <p:txBody>
          <a:bodyPr>
            <a:normAutofit/>
          </a:bodyPr>
          <a:lstStyle/>
          <a:p>
            <a:pPr algn="ctr"/>
            <a:r>
              <a:rPr lang="pt-BR" dirty="0" smtClean="0"/>
              <a:t>Ser vítima de agressão sexual </a:t>
            </a:r>
            <a:r>
              <a:rPr lang="pt-BR" i="1" dirty="0" smtClean="0"/>
              <a:t>por</a:t>
            </a:r>
            <a:r>
              <a:rPr lang="pt-BR" dirty="0" smtClean="0"/>
              <a:t> </a:t>
            </a:r>
            <a:r>
              <a:rPr lang="pt-BR" u="sng" dirty="0" smtClean="0"/>
              <a:t>faixa etária</a:t>
            </a:r>
            <a:endParaRPr lang="pt-BR" u="sng" dirty="0"/>
          </a:p>
        </p:txBody>
      </p:sp>
      <p:pic>
        <p:nvPicPr>
          <p:cNvPr id="3" name="Imagem 2"/>
          <p:cNvPicPr>
            <a:picLocks noChangeAspect="1"/>
          </p:cNvPicPr>
          <p:nvPr/>
        </p:nvPicPr>
        <p:blipFill>
          <a:blip r:embed="rId2"/>
          <a:stretch>
            <a:fillRect/>
          </a:stretch>
        </p:blipFill>
        <p:spPr>
          <a:xfrm>
            <a:off x="1487488" y="864440"/>
            <a:ext cx="9145016" cy="5487009"/>
          </a:xfrm>
          <a:prstGeom prst="rect">
            <a:avLst/>
          </a:prstGeom>
        </p:spPr>
      </p:pic>
      <p:sp>
        <p:nvSpPr>
          <p:cNvPr id="5" name="Retângulo 4"/>
          <p:cNvSpPr/>
          <p:nvPr/>
        </p:nvSpPr>
        <p:spPr>
          <a:xfrm>
            <a:off x="10056440" y="6453336"/>
            <a:ext cx="1996059" cy="276999"/>
          </a:xfrm>
          <a:prstGeom prst="rect">
            <a:avLst/>
          </a:prstGeom>
        </p:spPr>
        <p:txBody>
          <a:bodyPr wrap="none">
            <a:spAutoFit/>
          </a:bodyPr>
          <a:lstStyle/>
          <a:p>
            <a:pPr fontAlgn="b"/>
            <a:r>
              <a:rPr lang="en-US" sz="1200" dirty="0"/>
              <a:t>χ</a:t>
            </a:r>
            <a:r>
              <a:rPr lang="en-US" sz="1200" baseline="30000" dirty="0"/>
              <a:t>2</a:t>
            </a:r>
            <a:r>
              <a:rPr lang="en-US" sz="1200" dirty="0"/>
              <a:t>=10.509 · </a:t>
            </a:r>
            <a:r>
              <a:rPr lang="en-US" sz="1200" dirty="0" err="1"/>
              <a:t>df</a:t>
            </a:r>
            <a:r>
              <a:rPr lang="en-US" sz="1200" dirty="0"/>
              <a:t>=2 · </a:t>
            </a:r>
            <a:r>
              <a:rPr lang="en-US" sz="1200" dirty="0" smtClean="0"/>
              <a:t>p=0.002</a:t>
            </a:r>
            <a:endParaRPr lang="en-US" sz="1200" i="1" dirty="0">
              <a:latin typeface="-webkit-standard" charset="0"/>
            </a:endParaRPr>
          </a:p>
        </p:txBody>
      </p:sp>
      <p:sp>
        <p:nvSpPr>
          <p:cNvPr id="4" name="Seta para baixo 3"/>
          <p:cNvSpPr/>
          <p:nvPr/>
        </p:nvSpPr>
        <p:spPr>
          <a:xfrm>
            <a:off x="2495600" y="2492896"/>
            <a:ext cx="576064"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baixo 3"/>
          <p:cNvSpPr/>
          <p:nvPr/>
        </p:nvSpPr>
        <p:spPr>
          <a:xfrm>
            <a:off x="5267908" y="2852936"/>
            <a:ext cx="576064"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Seta para baixo 3"/>
          <p:cNvSpPr/>
          <p:nvPr/>
        </p:nvSpPr>
        <p:spPr>
          <a:xfrm>
            <a:off x="8040216" y="3356992"/>
            <a:ext cx="576064"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15375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63552" y="260648"/>
            <a:ext cx="8610600" cy="864096"/>
          </a:xfrm>
        </p:spPr>
        <p:txBody>
          <a:bodyPr>
            <a:normAutofit/>
          </a:bodyPr>
          <a:lstStyle/>
          <a:p>
            <a:pPr algn="ctr"/>
            <a:r>
              <a:rPr lang="pt-BR" sz="3200" dirty="0" smtClean="0"/>
              <a:t>Ser vítima de agressão sexual </a:t>
            </a:r>
            <a:r>
              <a:rPr lang="pt-BR" sz="3200" i="1" dirty="0" smtClean="0"/>
              <a:t>por</a:t>
            </a:r>
            <a:r>
              <a:rPr lang="pt-BR" sz="3200" dirty="0" smtClean="0"/>
              <a:t> </a:t>
            </a:r>
            <a:r>
              <a:rPr lang="pt-BR" sz="3200" u="sng" dirty="0" smtClean="0"/>
              <a:t>renda</a:t>
            </a:r>
            <a:endParaRPr lang="pt-BR" sz="3200" u="sng" dirty="0"/>
          </a:p>
        </p:txBody>
      </p:sp>
      <p:pic>
        <p:nvPicPr>
          <p:cNvPr id="3" name="Imagem 2"/>
          <p:cNvPicPr>
            <a:picLocks noChangeAspect="1"/>
          </p:cNvPicPr>
          <p:nvPr/>
        </p:nvPicPr>
        <p:blipFill>
          <a:blip r:embed="rId2"/>
          <a:stretch>
            <a:fillRect/>
          </a:stretch>
        </p:blipFill>
        <p:spPr>
          <a:xfrm>
            <a:off x="1271464" y="1023633"/>
            <a:ext cx="9505056" cy="5703033"/>
          </a:xfrm>
          <a:prstGeom prst="rect">
            <a:avLst/>
          </a:prstGeom>
        </p:spPr>
      </p:pic>
      <p:sp>
        <p:nvSpPr>
          <p:cNvPr id="5" name="Retângulo 4"/>
          <p:cNvSpPr/>
          <p:nvPr/>
        </p:nvSpPr>
        <p:spPr>
          <a:xfrm>
            <a:off x="10344472" y="6525344"/>
            <a:ext cx="1915909" cy="276999"/>
          </a:xfrm>
          <a:prstGeom prst="rect">
            <a:avLst/>
          </a:prstGeom>
        </p:spPr>
        <p:txBody>
          <a:bodyPr wrap="none">
            <a:spAutoFit/>
          </a:bodyPr>
          <a:lstStyle/>
          <a:p>
            <a:pPr fontAlgn="b"/>
            <a:r>
              <a:rPr lang="en-US" sz="1200" dirty="0"/>
              <a:t>χ</a:t>
            </a:r>
            <a:r>
              <a:rPr lang="en-US" sz="1200" baseline="30000" dirty="0"/>
              <a:t>2</a:t>
            </a:r>
            <a:r>
              <a:rPr lang="en-US" sz="1200" dirty="0"/>
              <a:t>=8.094 · </a:t>
            </a:r>
            <a:r>
              <a:rPr lang="en-US" sz="1200" dirty="0" err="1"/>
              <a:t>df</a:t>
            </a:r>
            <a:r>
              <a:rPr lang="en-US" sz="1200" dirty="0"/>
              <a:t>=3 </a:t>
            </a:r>
            <a:r>
              <a:rPr lang="en-US" sz="1200" dirty="0" smtClean="0"/>
              <a:t>· </a:t>
            </a:r>
            <a:r>
              <a:rPr lang="en-US" sz="1200" dirty="0"/>
              <a:t>p=0.044</a:t>
            </a:r>
            <a:endParaRPr lang="en-US" sz="1200" i="1" dirty="0">
              <a:latin typeface="-webkit-standard" charset="0"/>
            </a:endParaRPr>
          </a:p>
        </p:txBody>
      </p:sp>
      <p:cxnSp>
        <p:nvCxnSpPr>
          <p:cNvPr id="6" name="Conector de seta reta 5"/>
          <p:cNvCxnSpPr/>
          <p:nvPr/>
        </p:nvCxnSpPr>
        <p:spPr>
          <a:xfrm>
            <a:off x="2207568" y="3501008"/>
            <a:ext cx="6408712" cy="100811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912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63552" y="143744"/>
            <a:ext cx="8610600" cy="1293028"/>
          </a:xfrm>
        </p:spPr>
        <p:txBody>
          <a:bodyPr>
            <a:normAutofit/>
          </a:bodyPr>
          <a:lstStyle/>
          <a:p>
            <a:pPr algn="ctr"/>
            <a:r>
              <a:rPr lang="pt-BR" sz="3200" dirty="0" smtClean="0"/>
              <a:t>Ser vítima de agressão sexual </a:t>
            </a:r>
            <a:r>
              <a:rPr lang="pt-BR" sz="3200" i="1" dirty="0" smtClean="0"/>
              <a:t>por</a:t>
            </a:r>
            <a:r>
              <a:rPr lang="pt-BR" sz="3200" dirty="0" smtClean="0"/>
              <a:t> </a:t>
            </a:r>
            <a:r>
              <a:rPr lang="pt-BR" sz="3200" i="1" u="sng" dirty="0" smtClean="0"/>
              <a:t>orientação sexual</a:t>
            </a:r>
            <a:endParaRPr lang="pt-BR" sz="3200" i="1" u="sng" dirty="0"/>
          </a:p>
        </p:txBody>
      </p:sp>
      <p:pic>
        <p:nvPicPr>
          <p:cNvPr id="3" name="Imagem 2"/>
          <p:cNvPicPr>
            <a:picLocks noChangeAspect="1"/>
          </p:cNvPicPr>
          <p:nvPr/>
        </p:nvPicPr>
        <p:blipFill>
          <a:blip r:embed="rId2"/>
          <a:stretch>
            <a:fillRect/>
          </a:stretch>
        </p:blipFill>
        <p:spPr>
          <a:xfrm>
            <a:off x="1631504" y="1436772"/>
            <a:ext cx="8640960" cy="5184576"/>
          </a:xfrm>
          <a:prstGeom prst="rect">
            <a:avLst/>
          </a:prstGeom>
        </p:spPr>
      </p:pic>
      <p:sp>
        <p:nvSpPr>
          <p:cNvPr id="5" name="Retângulo 4"/>
          <p:cNvSpPr/>
          <p:nvPr/>
        </p:nvSpPr>
        <p:spPr>
          <a:xfrm>
            <a:off x="10133861" y="6525344"/>
            <a:ext cx="1915910" cy="276999"/>
          </a:xfrm>
          <a:prstGeom prst="rect">
            <a:avLst/>
          </a:prstGeom>
        </p:spPr>
        <p:txBody>
          <a:bodyPr wrap="none">
            <a:spAutoFit/>
          </a:bodyPr>
          <a:lstStyle/>
          <a:p>
            <a:pPr algn="ctr" fontAlgn="b"/>
            <a:r>
              <a:rPr lang="en-US" sz="1200" dirty="0"/>
              <a:t>χ</a:t>
            </a:r>
            <a:r>
              <a:rPr lang="en-US" sz="1200" baseline="30000" dirty="0"/>
              <a:t>2</a:t>
            </a:r>
            <a:r>
              <a:rPr lang="en-US" sz="1200" dirty="0"/>
              <a:t>=3.231 · </a:t>
            </a:r>
            <a:r>
              <a:rPr lang="en-US" sz="1200" dirty="0" err="1"/>
              <a:t>df</a:t>
            </a:r>
            <a:r>
              <a:rPr lang="en-US" sz="1200" dirty="0"/>
              <a:t>=1 · p=0.072</a:t>
            </a:r>
            <a:endParaRPr lang="en-US" sz="1200" i="1" dirty="0">
              <a:latin typeface="-webkit-standard" charset="0"/>
            </a:endParaRPr>
          </a:p>
        </p:txBody>
      </p:sp>
      <p:cxnSp>
        <p:nvCxnSpPr>
          <p:cNvPr id="6" name="Conector de seta reta 5"/>
          <p:cNvCxnSpPr/>
          <p:nvPr/>
        </p:nvCxnSpPr>
        <p:spPr>
          <a:xfrm>
            <a:off x="2999656" y="3501008"/>
            <a:ext cx="3960440" cy="7920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4317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5900" b="1" i="1" dirty="0">
                <a:effectLst>
                  <a:outerShdw blurRad="38100" dist="38100" dir="2700000" algn="tl">
                    <a:srgbClr val="000000">
                      <a:alpha val="43137"/>
                    </a:srgbClr>
                  </a:outerShdw>
                </a:effectLst>
              </a:rPr>
              <a:t>Considerações finais</a:t>
            </a:r>
          </a:p>
        </p:txBody>
      </p:sp>
      <p:sp>
        <p:nvSpPr>
          <p:cNvPr id="3" name="Espaço Reservado para Texto 2"/>
          <p:cNvSpPr>
            <a:spLocks noGrp="1"/>
          </p:cNvSpPr>
          <p:nvPr>
            <p:ph type="body" idx="1"/>
          </p:nvPr>
        </p:nvSpPr>
        <p:spPr/>
        <p:txBody>
          <a:bodyPr/>
          <a:lstStyle/>
          <a:p>
            <a:endParaRPr lang="pt-BR"/>
          </a:p>
        </p:txBody>
      </p:sp>
    </p:spTree>
    <p:extLst>
      <p:ext uri="{BB962C8B-B14F-4D97-AF65-F5344CB8AC3E}">
        <p14:creationId xmlns:p14="http://schemas.microsoft.com/office/powerpoint/2010/main" val="1783659342"/>
      </p:ext>
    </p:extLst>
  </p:cSld>
  <p:clrMapOvr>
    <a:masterClrMapping/>
  </p:clrMapOvr>
  <p:transition spd="slow">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2364" y="260648"/>
            <a:ext cx="8610600" cy="1293028"/>
          </a:xfrm>
        </p:spPr>
        <p:txBody>
          <a:bodyPr/>
          <a:lstStyle/>
          <a:p>
            <a:r>
              <a:rPr lang="pt-BR" b="1" i="1" dirty="0"/>
              <a:t>Vitimização e medo do crime?</a:t>
            </a:r>
          </a:p>
        </p:txBody>
      </p:sp>
      <p:sp>
        <p:nvSpPr>
          <p:cNvPr id="3" name="Espaço Reservado para Conteúdo 2"/>
          <p:cNvSpPr>
            <a:spLocks noGrp="1"/>
          </p:cNvSpPr>
          <p:nvPr>
            <p:ph idx="1"/>
          </p:nvPr>
        </p:nvSpPr>
        <p:spPr>
          <a:xfrm>
            <a:off x="426720" y="1699250"/>
            <a:ext cx="11141888" cy="2449830"/>
          </a:xfrm>
        </p:spPr>
        <p:txBody>
          <a:bodyPr>
            <a:normAutofit fontScale="85000" lnSpcReduction="10000"/>
          </a:bodyPr>
          <a:lstStyle/>
          <a:p>
            <a:pPr algn="just"/>
            <a:r>
              <a:rPr lang="pt-BR" sz="2800" dirty="0"/>
              <a:t>A experiência concreta de vitimização produz medo do crime?</a:t>
            </a:r>
          </a:p>
          <a:p>
            <a:pPr algn="just"/>
            <a:endParaRPr lang="pt-BR" sz="2800" dirty="0"/>
          </a:p>
          <a:p>
            <a:pPr algn="just"/>
            <a:r>
              <a:rPr lang="pt-BR" sz="2800" dirty="0" smtClean="0"/>
              <a:t>Estudantes que nunca sofreram vitimização (60%) apresentam medo do crime!</a:t>
            </a:r>
          </a:p>
          <a:p>
            <a:pPr algn="just"/>
            <a:endParaRPr lang="pt-BR" sz="2800" dirty="0"/>
          </a:p>
          <a:p>
            <a:pPr algn="just"/>
            <a:r>
              <a:rPr lang="pt-BR" sz="2800" dirty="0" smtClean="0"/>
              <a:t>Questionar as políticas de segurança voltadas para a questão patrimonial.</a:t>
            </a:r>
            <a:endParaRPr lang="pt-BR" sz="2800" dirty="0"/>
          </a:p>
          <a:p>
            <a:pPr marL="0" indent="0" algn="just">
              <a:buNone/>
            </a:pPr>
            <a:endParaRPr lang="pt-BR" sz="2800" dirty="0"/>
          </a:p>
          <a:p>
            <a:pPr marL="457200" lvl="1" indent="0" algn="just">
              <a:buNone/>
            </a:pPr>
            <a:endParaRPr lang="pt-BR" sz="2800" dirty="0"/>
          </a:p>
        </p:txBody>
      </p:sp>
    </p:spTree>
    <p:extLst>
      <p:ext uri="{BB962C8B-B14F-4D97-AF65-F5344CB8AC3E}">
        <p14:creationId xmlns:p14="http://schemas.microsoft.com/office/powerpoint/2010/main" val="2668060102"/>
      </p:ext>
    </p:extLst>
  </p:cSld>
  <p:clrMapOvr>
    <a:masterClrMapping/>
  </p:clrMapOvr>
  <p:transition spd="slow">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5760" y="1412776"/>
            <a:ext cx="4390488" cy="3240360"/>
          </a:xfrm>
          <a:prstGeom prst="rect">
            <a:avLst/>
          </a:prstGeom>
        </p:spPr>
      </p:pic>
      <p:sp>
        <p:nvSpPr>
          <p:cNvPr id="6" name="CaixaDeTexto 5"/>
          <p:cNvSpPr txBox="1"/>
          <p:nvPr/>
        </p:nvSpPr>
        <p:spPr>
          <a:xfrm>
            <a:off x="4667967" y="4678808"/>
            <a:ext cx="2986523" cy="369332"/>
          </a:xfrm>
          <a:prstGeom prst="rect">
            <a:avLst/>
          </a:prstGeom>
          <a:noFill/>
        </p:spPr>
        <p:txBody>
          <a:bodyPr wrap="none" rtlCol="0">
            <a:spAutoFit/>
          </a:bodyPr>
          <a:lstStyle/>
          <a:p>
            <a:r>
              <a:rPr lang="pt-BR" dirty="0" smtClean="0"/>
              <a:t>Página: </a:t>
            </a:r>
            <a:r>
              <a:rPr lang="pt-BR" dirty="0" smtClean="0">
                <a:hlinkClick r:id="rId3"/>
              </a:rPr>
              <a:t>www.nipp.ufsc.br</a:t>
            </a:r>
            <a:r>
              <a:rPr lang="pt-BR" dirty="0" smtClean="0"/>
              <a:t>  </a:t>
            </a:r>
            <a:endParaRPr lang="pt-BR" dirty="0"/>
          </a:p>
        </p:txBody>
      </p:sp>
      <p:sp>
        <p:nvSpPr>
          <p:cNvPr id="8" name="CaixaDeTexto 7"/>
          <p:cNvSpPr txBox="1"/>
          <p:nvPr/>
        </p:nvSpPr>
        <p:spPr>
          <a:xfrm>
            <a:off x="4904313" y="5066966"/>
            <a:ext cx="2513830" cy="369332"/>
          </a:xfrm>
          <a:prstGeom prst="rect">
            <a:avLst/>
          </a:prstGeom>
          <a:noFill/>
        </p:spPr>
        <p:txBody>
          <a:bodyPr wrap="none" rtlCol="0">
            <a:spAutoFit/>
          </a:bodyPr>
          <a:lstStyle/>
          <a:p>
            <a:r>
              <a:rPr lang="pt-BR" dirty="0" err="1" smtClean="0"/>
              <a:t>Facebook</a:t>
            </a:r>
            <a:r>
              <a:rPr lang="pt-BR" dirty="0" smtClean="0"/>
              <a:t>: </a:t>
            </a:r>
            <a:r>
              <a:rPr lang="pt-BR" dirty="0">
                <a:solidFill>
                  <a:schemeClr val="accent2"/>
                </a:solidFill>
              </a:rPr>
              <a:t>@</a:t>
            </a:r>
            <a:r>
              <a:rPr lang="pt-BR" dirty="0" err="1">
                <a:solidFill>
                  <a:schemeClr val="accent2"/>
                </a:solidFill>
              </a:rPr>
              <a:t>nipp.ufsc</a:t>
            </a:r>
            <a:r>
              <a:rPr lang="pt-BR" dirty="0">
                <a:solidFill>
                  <a:schemeClr val="accent2"/>
                </a:solidFill>
              </a:rPr>
              <a:t> </a:t>
            </a:r>
          </a:p>
        </p:txBody>
      </p:sp>
    </p:spTree>
    <p:extLst>
      <p:ext uri="{BB962C8B-B14F-4D97-AF65-F5344CB8AC3E}">
        <p14:creationId xmlns:p14="http://schemas.microsoft.com/office/powerpoint/2010/main" val="1875954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476672"/>
            <a:ext cx="6224736" cy="1293028"/>
          </a:xfrm>
        </p:spPr>
        <p:txBody>
          <a:bodyPr/>
          <a:lstStyle/>
          <a:p>
            <a:r>
              <a:rPr lang="pt-BR" b="1" dirty="0" smtClean="0"/>
              <a:t>Sobre o Medo </a:t>
            </a:r>
            <a:r>
              <a:rPr lang="pt-BR" b="1" dirty="0"/>
              <a:t>do crime</a:t>
            </a:r>
          </a:p>
        </p:txBody>
      </p:sp>
      <p:sp>
        <p:nvSpPr>
          <p:cNvPr id="3" name="Espaço Reservado para Conteúdo 2"/>
          <p:cNvSpPr>
            <a:spLocks noGrp="1"/>
          </p:cNvSpPr>
          <p:nvPr>
            <p:ph idx="1"/>
          </p:nvPr>
        </p:nvSpPr>
        <p:spPr>
          <a:xfrm>
            <a:off x="839416" y="1844824"/>
            <a:ext cx="10873208" cy="5013176"/>
          </a:xfrm>
        </p:spPr>
        <p:txBody>
          <a:bodyPr/>
          <a:lstStyle/>
          <a:p>
            <a:endParaRPr lang="pt-BR" dirty="0"/>
          </a:p>
          <a:p>
            <a:r>
              <a:rPr lang="pt-BR" dirty="0"/>
              <a:t>Vinculado ao senso individual de vulnerabilidade: gênero, idade e classe social, (HALE, 1996</a:t>
            </a:r>
            <a:r>
              <a:rPr lang="pt-BR" dirty="0" smtClean="0"/>
              <a:t>);</a:t>
            </a:r>
          </a:p>
          <a:p>
            <a:r>
              <a:rPr lang="pt-BR" dirty="0" smtClean="0"/>
              <a:t>O medo </a:t>
            </a:r>
            <a:r>
              <a:rPr lang="pt-BR" dirty="0"/>
              <a:t>do crime </a:t>
            </a:r>
            <a:r>
              <a:rPr lang="pt-BR" dirty="0" smtClean="0"/>
              <a:t>tem sido mais </a:t>
            </a:r>
            <a:r>
              <a:rPr lang="pt-BR" dirty="0"/>
              <a:t>difundido do que o crime em si mesmo;</a:t>
            </a:r>
          </a:p>
          <a:p>
            <a:r>
              <a:rPr lang="pt-BR" dirty="0" smtClean="0"/>
              <a:t>O medo do crime modifica hábitos </a:t>
            </a:r>
            <a:r>
              <a:rPr lang="pt-BR" dirty="0"/>
              <a:t>e </a:t>
            </a:r>
            <a:r>
              <a:rPr lang="pt-BR" dirty="0" smtClean="0"/>
              <a:t>rotinas</a:t>
            </a:r>
            <a:r>
              <a:rPr lang="pt-BR" dirty="0"/>
              <a:t> </a:t>
            </a:r>
            <a:r>
              <a:rPr lang="pt-BR" dirty="0" smtClean="0"/>
              <a:t>e</a:t>
            </a:r>
            <a:r>
              <a:rPr lang="pt-BR" sz="2400" dirty="0" smtClean="0"/>
              <a:t> </a:t>
            </a:r>
            <a:r>
              <a:rPr lang="pt-BR" sz="2400" dirty="0"/>
              <a:t>afeta a qualidade de </a:t>
            </a:r>
            <a:r>
              <a:rPr lang="pt-BR" sz="2400" dirty="0" smtClean="0"/>
              <a:t>vida;</a:t>
            </a:r>
            <a:endParaRPr lang="pt-BR" dirty="0"/>
          </a:p>
          <a:p>
            <a:r>
              <a:rPr lang="pt-BR" dirty="0"/>
              <a:t>O medo do crime e a percepção sobre o local físico e o contexto social;</a:t>
            </a:r>
          </a:p>
          <a:p>
            <a:r>
              <a:rPr lang="pt-BR" dirty="0"/>
              <a:t>O medo do crime contempla informações indiretas sobre o crime (mídia e experiência de outros);</a:t>
            </a:r>
          </a:p>
          <a:p>
            <a:pPr algn="just"/>
            <a:r>
              <a:rPr lang="pt-BR" dirty="0"/>
              <a:t>O medo do crime é utilizado como poder político;</a:t>
            </a:r>
          </a:p>
          <a:p>
            <a:pPr algn="just"/>
            <a:r>
              <a:rPr lang="pt-BR" dirty="0"/>
              <a:t>O medo do crime alimenta a indústria da </a:t>
            </a:r>
            <a:r>
              <a:rPr lang="pt-BR" dirty="0" smtClean="0"/>
              <a:t>segurança.</a:t>
            </a:r>
            <a:endParaRPr lang="pt-BR" dirty="0"/>
          </a:p>
          <a:p>
            <a:endParaRPr lang="pt-BR" dirty="0"/>
          </a:p>
        </p:txBody>
      </p:sp>
    </p:spTree>
    <p:extLst>
      <p:ext uri="{BB962C8B-B14F-4D97-AF65-F5344CB8AC3E}">
        <p14:creationId xmlns:p14="http://schemas.microsoft.com/office/powerpoint/2010/main" val="4273373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98712" y="188640"/>
            <a:ext cx="8610600" cy="1293028"/>
          </a:xfrm>
        </p:spPr>
        <p:txBody>
          <a:bodyPr/>
          <a:lstStyle/>
          <a:p>
            <a:r>
              <a:rPr lang="pt-BR" b="1" i="1" dirty="0"/>
              <a:t>Aspectos metodológicos</a:t>
            </a:r>
          </a:p>
        </p:txBody>
      </p:sp>
      <p:sp>
        <p:nvSpPr>
          <p:cNvPr id="3" name="Espaço Reservado para Conteúdo 2"/>
          <p:cNvSpPr>
            <a:spLocks noGrp="1"/>
          </p:cNvSpPr>
          <p:nvPr>
            <p:ph idx="1"/>
          </p:nvPr>
        </p:nvSpPr>
        <p:spPr>
          <a:xfrm>
            <a:off x="1343472" y="1571858"/>
            <a:ext cx="9721080" cy="5225752"/>
          </a:xfrm>
        </p:spPr>
        <p:txBody>
          <a:bodyPr>
            <a:normAutofit lnSpcReduction="10000"/>
          </a:bodyPr>
          <a:lstStyle/>
          <a:p>
            <a:pPr algn="just"/>
            <a:r>
              <a:rPr lang="pt-BR" sz="2000" dirty="0" smtClean="0"/>
              <a:t>Aplicação </a:t>
            </a:r>
            <a:r>
              <a:rPr lang="pt-BR" sz="2000" dirty="0"/>
              <a:t>de um </a:t>
            </a:r>
            <a:r>
              <a:rPr lang="pt-BR" sz="2000" i="1" dirty="0" err="1"/>
              <a:t>survey</a:t>
            </a:r>
            <a:r>
              <a:rPr lang="pt-BR" sz="2000" dirty="0"/>
              <a:t> (questionário) estruturado com questões “fechadas” e “abertas</a:t>
            </a:r>
            <a:r>
              <a:rPr lang="pt-BR" sz="2000" dirty="0" smtClean="0"/>
              <a:t>”;</a:t>
            </a:r>
          </a:p>
          <a:p>
            <a:pPr algn="just"/>
            <a:endParaRPr lang="pt-BR" sz="2000" dirty="0"/>
          </a:p>
          <a:p>
            <a:pPr algn="just"/>
            <a:r>
              <a:rPr lang="pt-BR" sz="2000" dirty="0" smtClean="0"/>
              <a:t>Ao </a:t>
            </a:r>
            <a:r>
              <a:rPr lang="pt-BR" sz="2000" dirty="0"/>
              <a:t>todo foram 44 questões (blocos: visão geral; sentimento de (in)segurança; vitimização e aspectos </a:t>
            </a:r>
            <a:r>
              <a:rPr lang="pt-BR" sz="2000" dirty="0" err="1"/>
              <a:t>sociodemográficos</a:t>
            </a:r>
            <a:r>
              <a:rPr lang="pt-BR" sz="2000" dirty="0" smtClean="0"/>
              <a:t>);</a:t>
            </a:r>
          </a:p>
          <a:p>
            <a:pPr algn="just"/>
            <a:endParaRPr lang="pt-BR" sz="2000" dirty="0"/>
          </a:p>
          <a:p>
            <a:pPr algn="just"/>
            <a:r>
              <a:rPr lang="pt-BR" sz="2000" dirty="0" smtClean="0"/>
              <a:t>O questionário foi aprovado pelo Comitê de Ética da UFSC;</a:t>
            </a:r>
          </a:p>
          <a:p>
            <a:pPr algn="just"/>
            <a:endParaRPr lang="pt-BR" sz="2000" dirty="0"/>
          </a:p>
          <a:p>
            <a:pPr algn="just"/>
            <a:r>
              <a:rPr lang="pt-BR" sz="2000" dirty="0" smtClean="0"/>
              <a:t>O </a:t>
            </a:r>
            <a:r>
              <a:rPr lang="pt-BR" sz="2000" dirty="0"/>
              <a:t>universo de pesquisa correspondia a um número de 21.975 alunos </a:t>
            </a:r>
            <a:r>
              <a:rPr lang="pt-BR" sz="2000" dirty="0" smtClean="0"/>
              <a:t>regularmente </a:t>
            </a:r>
            <a:r>
              <a:rPr lang="pt-BR" sz="2000" dirty="0"/>
              <a:t>matriculados (campus Florianópolis/presencial</a:t>
            </a:r>
            <a:r>
              <a:rPr lang="pt-BR" sz="2000" dirty="0" smtClean="0"/>
              <a:t>);</a:t>
            </a:r>
          </a:p>
          <a:p>
            <a:pPr algn="just"/>
            <a:endParaRPr lang="pt-BR" sz="2000" dirty="0"/>
          </a:p>
          <a:p>
            <a:pPr algn="just"/>
            <a:r>
              <a:rPr lang="pt-BR" sz="2000" dirty="0" smtClean="0"/>
              <a:t>Para </a:t>
            </a:r>
            <a:r>
              <a:rPr lang="pt-BR" sz="2000" dirty="0"/>
              <a:t>o cálculo da amostra, considerou-se um erro de 4,9% para um grau de confiabilidade de 95%, ou seja, um total de 372 entrevistas</a:t>
            </a:r>
            <a:r>
              <a:rPr lang="pt-BR" sz="2000" dirty="0" smtClean="0"/>
              <a:t>;</a:t>
            </a:r>
          </a:p>
          <a:p>
            <a:pPr algn="just"/>
            <a:endParaRPr lang="pt-BR" sz="2000" dirty="0"/>
          </a:p>
          <a:p>
            <a:pPr algn="just"/>
            <a:r>
              <a:rPr lang="pt-BR" sz="2000" dirty="0" smtClean="0"/>
              <a:t>A </a:t>
            </a:r>
            <a:r>
              <a:rPr lang="pt-BR" sz="2000" dirty="0"/>
              <a:t>amostra foi estratificada por centro de ensino (10 centros) </a:t>
            </a:r>
            <a:r>
              <a:rPr lang="pt-BR" sz="2000" dirty="0" smtClean="0"/>
              <a:t>e por </a:t>
            </a:r>
            <a:r>
              <a:rPr lang="pt-BR" sz="2000" dirty="0"/>
              <a:t>sexo.</a:t>
            </a:r>
          </a:p>
          <a:p>
            <a:endParaRPr lang="pt-BR" sz="2400" dirty="0"/>
          </a:p>
        </p:txBody>
      </p:sp>
    </p:spTree>
    <p:extLst>
      <p:ext uri="{BB962C8B-B14F-4D97-AF65-F5344CB8AC3E}">
        <p14:creationId xmlns:p14="http://schemas.microsoft.com/office/powerpoint/2010/main" val="4222393122"/>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6600" b="1" i="1" dirty="0">
                <a:effectLst>
                  <a:outerShdw blurRad="38100" dist="38100" dir="2700000" algn="tl">
                    <a:srgbClr val="000000">
                      <a:alpha val="43137"/>
                    </a:srgbClr>
                  </a:outerShdw>
                </a:effectLst>
              </a:rPr>
              <a:t>Resultados</a:t>
            </a:r>
          </a:p>
        </p:txBody>
      </p:sp>
    </p:spTree>
    <p:extLst>
      <p:ext uri="{BB962C8B-B14F-4D97-AF65-F5344CB8AC3E}">
        <p14:creationId xmlns:p14="http://schemas.microsoft.com/office/powerpoint/2010/main" val="278745846"/>
      </p:ext>
    </p:extLst>
  </p:cSld>
  <p:clrMapOvr>
    <a:masterClrMapping/>
  </p:clrMapOvr>
  <p:transition spd="slow">
    <p:fade thruBlk="1"/>
  </p:transition>
</p:sld>
</file>

<file path=ppt/theme/theme1.xml><?xml version="1.0" encoding="utf-8"?>
<a:theme xmlns:a="http://schemas.openxmlformats.org/drawingml/2006/main" name="Trilha de Vapor">
  <a:themeElements>
    <a:clrScheme name="Trilha de Vapor">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ilha de Vapor">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Vapor Trail</Template>
  <TotalTime>6432</TotalTime>
  <Words>1537</Words>
  <Application>Microsoft Office PowerPoint</Application>
  <PresentationFormat>Personalizar</PresentationFormat>
  <Paragraphs>193</Paragraphs>
  <Slides>67</Slides>
  <Notes>0</Notes>
  <HiddenSlides>0</HiddenSlides>
  <MMClips>0</MMClips>
  <ScaleCrop>false</ScaleCrop>
  <HeadingPairs>
    <vt:vector size="4" baseType="variant">
      <vt:variant>
        <vt:lpstr>Tema</vt:lpstr>
      </vt:variant>
      <vt:variant>
        <vt:i4>1</vt:i4>
      </vt:variant>
      <vt:variant>
        <vt:lpstr>Títulos de slides</vt:lpstr>
      </vt:variant>
      <vt:variant>
        <vt:i4>67</vt:i4>
      </vt:variant>
    </vt:vector>
  </HeadingPairs>
  <TitlesOfParts>
    <vt:vector size="68" baseType="lpstr">
      <vt:lpstr>Trilha de Vapor</vt:lpstr>
      <vt:lpstr>Vitimização e sentimento de insegurança na ufsc</vt:lpstr>
      <vt:lpstr>VITIMIZAÇÃO E SENTIMENTO DE  INSEGURANÇA EM CAMPI UNIVERSITÁRIOS</vt:lpstr>
      <vt:lpstr>Crime no Campus</vt:lpstr>
      <vt:lpstr>Crime no Campus</vt:lpstr>
      <vt:lpstr>Pesquisas de vitimização</vt:lpstr>
      <vt:lpstr>Pesquisas de vitimização</vt:lpstr>
      <vt:lpstr>Sobre o Medo do crime</vt:lpstr>
      <vt:lpstr>Aspectos metodológicos</vt:lpstr>
      <vt:lpstr>Resultados</vt:lpstr>
      <vt:lpstr>1. Aspectos gerais</vt:lpstr>
      <vt:lpstr>Principais problemas do país</vt:lpstr>
      <vt:lpstr>percepção sobre o aumento e redução da criminalidade </vt:lpstr>
      <vt:lpstr>Principais fontes de informação para aqueles que consideraram que a violência aumentou ou diminuiu na cidade</vt:lpstr>
      <vt:lpstr>2. Sentimento de insegurança</vt:lpstr>
      <vt:lpstr>Apresentação do PowerPoint</vt:lpstr>
      <vt:lpstr>Apresentação do PowerPoint</vt:lpstr>
      <vt:lpstr>Apresentação do PowerPoint</vt:lpstr>
      <vt:lpstr>Apresentação do PowerPoint</vt:lpstr>
      <vt:lpstr>Apresentação do PowerPoint</vt:lpstr>
      <vt:lpstr>3. Medo do crime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4. Vitimização (violência concreta)</vt:lpstr>
      <vt:lpstr>Formas de vitimização</vt:lpstr>
      <vt:lpstr>4.1. Crimes contra o patrimônio</vt:lpstr>
      <vt:lpstr>Furto dentro do veículo (37%) – local de ocorrência</vt:lpstr>
      <vt:lpstr>Bicicleta furtada (29%) – local de ocorrência</vt:lpstr>
      <vt:lpstr>Veículo furtado (20%) – local de ocorrência</vt:lpstr>
      <vt:lpstr>Veículo roubado (15%) – local de ocorrência</vt:lpstr>
      <vt:lpstr>4.2. Crimes contra a pessoa</vt:lpstr>
      <vt:lpstr>Vítima de Discriminação (23%)</vt:lpstr>
      <vt:lpstr>Onde aconteceu? (último caso)</vt:lpstr>
      <vt:lpstr>Conhece o agressor?</vt:lpstr>
      <vt:lpstr>Deu queixa à polícia?</vt:lpstr>
      <vt:lpstr>Deu queixa à segurança do campus?</vt:lpstr>
      <vt:lpstr>Discriminação por sexo</vt:lpstr>
      <vt:lpstr>Discriminação por raça</vt:lpstr>
      <vt:lpstr>Discriminação por renda</vt:lpstr>
      <vt:lpstr>Discriminação por orientação sexual</vt:lpstr>
      <vt:lpstr>Vítima de assalto (21%)</vt:lpstr>
      <vt:lpstr>Onde aconteceu? (último caso)</vt:lpstr>
      <vt:lpstr>arma utilizada pelo agressor</vt:lpstr>
      <vt:lpstr>Deu queixa à polícia?</vt:lpstr>
      <vt:lpstr>Deu queixa à segurança do campus?</vt:lpstr>
      <vt:lpstr>Ser vítima de assalto por sexo</vt:lpstr>
      <vt:lpstr>Ser vítima de assalto por faixa etária</vt:lpstr>
      <vt:lpstr>Ser vítima de assalto por orientação sexual</vt:lpstr>
      <vt:lpstr>Vítima de agressão sexual (19%)</vt:lpstr>
      <vt:lpstr>Quantas vezes isso aconteceu?</vt:lpstr>
      <vt:lpstr>Onde aconteceu? (último caso)</vt:lpstr>
      <vt:lpstr>Estava sozinho/a ou acompanhado/a? (último caso)</vt:lpstr>
      <vt:lpstr>Conhece o agressor?</vt:lpstr>
      <vt:lpstr>Como você descreveria o caso?</vt:lpstr>
      <vt:lpstr>Deu queixa à polícia?</vt:lpstr>
      <vt:lpstr>Deu queixa à segurança do campus?</vt:lpstr>
      <vt:lpstr>Ser vítima de agressão sexual por sexo</vt:lpstr>
      <vt:lpstr>Ser vítima de agressão sexual por faixa etária</vt:lpstr>
      <vt:lpstr>Ser vítima de agressão sexual por renda</vt:lpstr>
      <vt:lpstr>Ser vítima de agressão sexual por orientação sexual</vt:lpstr>
      <vt:lpstr>Considerações finais</vt:lpstr>
      <vt:lpstr>Vitimização e medo do crime?</vt:lpstr>
      <vt:lpstr>Apresentação do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Reviendo el debate entre desigualdad social y criminalidad</dc:title>
  <dc:creator>Seibel</dc:creator>
  <cp:lastModifiedBy>IPEVSC</cp:lastModifiedBy>
  <cp:revision>352</cp:revision>
  <dcterms:created xsi:type="dcterms:W3CDTF">2009-08-25T13:12:35Z</dcterms:created>
  <dcterms:modified xsi:type="dcterms:W3CDTF">2018-11-14T15:40:33Z</dcterms:modified>
</cp:coreProperties>
</file>