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0527301-4B1D-494C-A4A5-18FF9D4425FF}">
          <p14:sldIdLst>
            <p14:sldId id="256"/>
            <p14:sldId id="265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7"/>
            <p14:sldId id="268"/>
          </p14:sldIdLst>
        </p14:section>
        <p14:section name="Seção sem Título" id="{42D080EB-112E-4CD3-BD6E-5E080CEA7903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Plan8!$A$2:$A$12</c:f>
              <c:strCache>
                <c:ptCount val="1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Plan8!$B$2:$B$12</c:f>
              <c:numCache>
                <c:formatCode>####.0</c:formatCode>
                <c:ptCount val="11"/>
                <c:pt idx="1">
                  <c:v>3.0769230769230771</c:v>
                </c:pt>
                <c:pt idx="2">
                  <c:v>4.615384615384615</c:v>
                </c:pt>
                <c:pt idx="3">
                  <c:v>8.7179487179487172</c:v>
                </c:pt>
                <c:pt idx="4">
                  <c:v>12.820512820512821</c:v>
                </c:pt>
                <c:pt idx="5">
                  <c:v>14.358974358974359</c:v>
                </c:pt>
                <c:pt idx="6">
                  <c:v>9.7435897435897427</c:v>
                </c:pt>
                <c:pt idx="7">
                  <c:v>18.46153846153846</c:v>
                </c:pt>
                <c:pt idx="8">
                  <c:v>14.871794871794872</c:v>
                </c:pt>
                <c:pt idx="9">
                  <c:v>6.666666666666667</c:v>
                </c:pt>
                <c:pt idx="10">
                  <c:v>6.666666666666667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71776"/>
        <c:axId val="9116416"/>
      </c:barChart>
      <c:catAx>
        <c:axId val="3617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116416"/>
        <c:crosses val="autoZero"/>
        <c:auto val="1"/>
        <c:lblAlgn val="ctr"/>
        <c:lblOffset val="100"/>
        <c:noMultiLvlLbl val="0"/>
      </c:catAx>
      <c:valAx>
        <c:axId val="9116416"/>
        <c:scaling>
          <c:orientation val="minMax"/>
        </c:scaling>
        <c:delete val="1"/>
        <c:axPos val="l"/>
        <c:majorGridlines/>
        <c:numFmt formatCode="####.0" sourceLinked="1"/>
        <c:majorTickMark val="out"/>
        <c:minorTickMark val="none"/>
        <c:tickLblPos val="nextTo"/>
        <c:crossAx val="3617177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100" b="1" i="0" u="none" strike="noStrike" baseline="0">
                <a:effectLst/>
              </a:rPr>
              <a:t>13. Quanto a sua própria qualidade de vida é afetada pelo medo do crime em uma escala de 1 a 10, sendo que 1 é nenhum efeito e 10 total efeito? * 31. Quanto ao gênero, você se considera:</a:t>
            </a:r>
            <a:endParaRPr lang="pt-BR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Plan3!$B$3</c:f>
              <c:strCache>
                <c:ptCount val="1"/>
                <c:pt idx="0">
                  <c:v>1. Feminino</c:v>
                </c:pt>
              </c:strCache>
            </c:strRef>
          </c:tx>
          <c:invertIfNegative val="0"/>
          <c:cat>
            <c:strRef>
              <c:f>Plan3!$A$4:$A$13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Plan3!$B$4:$B$13</c:f>
              <c:numCache>
                <c:formatCode>0.0%</c:formatCode>
                <c:ptCount val="10"/>
                <c:pt idx="0">
                  <c:v>7.352941176470589E-3</c:v>
                </c:pt>
                <c:pt idx="1">
                  <c:v>3.6764705882352942E-2</c:v>
                </c:pt>
                <c:pt idx="2">
                  <c:v>9.5588235294117641E-2</c:v>
                </c:pt>
                <c:pt idx="3">
                  <c:v>0.13235294117647059</c:v>
                </c:pt>
                <c:pt idx="4">
                  <c:v>0.15441176470588236</c:v>
                </c:pt>
                <c:pt idx="5">
                  <c:v>8.8235294117647065E-2</c:v>
                </c:pt>
                <c:pt idx="6">
                  <c:v>0.20588235294117649</c:v>
                </c:pt>
                <c:pt idx="7">
                  <c:v>0.13235294117647059</c:v>
                </c:pt>
                <c:pt idx="8">
                  <c:v>7.3529411764705885E-2</c:v>
                </c:pt>
                <c:pt idx="9">
                  <c:v>7.3529411764705885E-2</c:v>
                </c:pt>
              </c:numCache>
            </c:numRef>
          </c:val>
        </c:ser>
        <c:ser>
          <c:idx val="1"/>
          <c:order val="1"/>
          <c:tx>
            <c:strRef>
              <c:f>Plan3!$C$3</c:f>
              <c:strCache>
                <c:ptCount val="1"/>
                <c:pt idx="0">
                  <c:v>2. Masculino</c:v>
                </c:pt>
              </c:strCache>
            </c:strRef>
          </c:tx>
          <c:invertIfNegative val="0"/>
          <c:cat>
            <c:strRef>
              <c:f>Plan3!$A$4:$A$13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Plan3!$C$4:$C$13</c:f>
              <c:numCache>
                <c:formatCode>0.0%</c:formatCode>
                <c:ptCount val="10"/>
                <c:pt idx="0">
                  <c:v>8.4745762711864417E-2</c:v>
                </c:pt>
                <c:pt idx="1">
                  <c:v>6.7796610169491525E-2</c:v>
                </c:pt>
                <c:pt idx="2">
                  <c:v>6.7796610169491525E-2</c:v>
                </c:pt>
                <c:pt idx="3">
                  <c:v>0.11864406779661017</c:v>
                </c:pt>
                <c:pt idx="4">
                  <c:v>0.11864406779661017</c:v>
                </c:pt>
                <c:pt idx="5">
                  <c:v>0.11864406779661017</c:v>
                </c:pt>
                <c:pt idx="6">
                  <c:v>0.13559322033898305</c:v>
                </c:pt>
                <c:pt idx="7">
                  <c:v>0.1864406779661017</c:v>
                </c:pt>
                <c:pt idx="8">
                  <c:v>5.084745762711864E-2</c:v>
                </c:pt>
                <c:pt idx="9">
                  <c:v>5.084745762711864E-2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121280"/>
        <c:axId val="34460736"/>
      </c:barChart>
      <c:catAx>
        <c:axId val="8112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4460736"/>
        <c:crosses val="autoZero"/>
        <c:auto val="1"/>
        <c:lblAlgn val="ctr"/>
        <c:lblOffset val="100"/>
        <c:noMultiLvlLbl val="0"/>
      </c:catAx>
      <c:valAx>
        <c:axId val="3446073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81121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no Microsoft Word]Plan1'!$S$2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cat>
            <c:strRef>
              <c:f>'[Gráfico no Microsoft Word]Plan1'!$T$1:$BW$1</c:f>
              <c:strCache>
                <c:ptCount val="4"/>
                <c:pt idx="0">
                  <c:v>14.1.Nos últimos cinco anos, você ou alguém da sua família teve carros, caminhões ou caminhonetes ROUBADOS.</c:v>
                </c:pt>
                <c:pt idx="1">
                  <c:v>15.Nos últimos cinco anos, você ou alguém da sua família teve carros, caminhões ou caminhonetes FURTADOS.</c:v>
                </c:pt>
                <c:pt idx="2">
                  <c:v>16. Nos últimos cinco anos, você ou alguém da sua família teve rádio de carro, toca CD, notebook, celular FURTADO?</c:v>
                </c:pt>
                <c:pt idx="3">
                  <c:v>17. Nos últimos cinco anos, você ou alguém da sua família teve moto (mobilete, lambreta, motocicleta, etc.) ROUBADOS?</c:v>
                </c:pt>
              </c:strCache>
            </c:strRef>
          </c:cat>
          <c:val>
            <c:numRef>
              <c:f>'[Gráfico no Microsoft Word]Plan1'!$T$2:$BW$2</c:f>
              <c:numCache>
                <c:formatCode>0.0%</c:formatCode>
                <c:ptCount val="4"/>
                <c:pt idx="0">
                  <c:v>9.2307692307692313E-2</c:v>
                </c:pt>
                <c:pt idx="1">
                  <c:v>0.17948717948717949</c:v>
                </c:pt>
                <c:pt idx="2">
                  <c:v>0.22564102564102564</c:v>
                </c:pt>
                <c:pt idx="3">
                  <c:v>0.27179487179487177</c:v>
                </c:pt>
              </c:numCache>
            </c:numRef>
          </c:val>
        </c:ser>
        <c:ser>
          <c:idx val="1"/>
          <c:order val="1"/>
          <c:tx>
            <c:strRef>
              <c:f>'[Gráfico no Microsoft Word]Plan1'!$S$3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cat>
            <c:strRef>
              <c:f>'[Gráfico no Microsoft Word]Plan1'!$T$1:$BW$1</c:f>
              <c:strCache>
                <c:ptCount val="4"/>
                <c:pt idx="0">
                  <c:v>14.1.Nos últimos cinco anos, você ou alguém da sua família teve carros, caminhões ou caminhonetes ROUBADOS.</c:v>
                </c:pt>
                <c:pt idx="1">
                  <c:v>15.Nos últimos cinco anos, você ou alguém da sua família teve carros, caminhões ou caminhonetes FURTADOS.</c:v>
                </c:pt>
                <c:pt idx="2">
                  <c:v>16. Nos últimos cinco anos, você ou alguém da sua família teve rádio de carro, toca CD, notebook, celular FURTADO?</c:v>
                </c:pt>
                <c:pt idx="3">
                  <c:v>17. Nos últimos cinco anos, você ou alguém da sua família teve moto (mobilete, lambreta, motocicleta, etc.) ROUBADOS?</c:v>
                </c:pt>
              </c:strCache>
            </c:strRef>
          </c:cat>
          <c:val>
            <c:numRef>
              <c:f>'[Gráfico no Microsoft Word]Plan1'!$T$3:$BW$3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0.66153846153846152</c:v>
                </c:pt>
                <c:pt idx="2">
                  <c:v>0.48205128205128206</c:v>
                </c:pt>
                <c:pt idx="3">
                  <c:v>0.72820512820512817</c:v>
                </c:pt>
              </c:numCache>
            </c:numRef>
          </c:val>
        </c:ser>
        <c:ser>
          <c:idx val="2"/>
          <c:order val="2"/>
          <c:tx>
            <c:strRef>
              <c:f>'[Gráfico no Microsoft Word]Plan1'!$S$4</c:f>
              <c:strCache>
                <c:ptCount val="1"/>
                <c:pt idx="0">
                  <c:v>nr</c:v>
                </c:pt>
              </c:strCache>
            </c:strRef>
          </c:tx>
          <c:invertIfNegative val="0"/>
          <c:cat>
            <c:strRef>
              <c:f>'[Gráfico no Microsoft Word]Plan1'!$T$1:$BW$1</c:f>
              <c:strCache>
                <c:ptCount val="4"/>
                <c:pt idx="0">
                  <c:v>14.1.Nos últimos cinco anos, você ou alguém da sua família teve carros, caminhões ou caminhonetes ROUBADOS.</c:v>
                </c:pt>
                <c:pt idx="1">
                  <c:v>15.Nos últimos cinco anos, você ou alguém da sua família teve carros, caminhões ou caminhonetes FURTADOS.</c:v>
                </c:pt>
                <c:pt idx="2">
                  <c:v>16. Nos últimos cinco anos, você ou alguém da sua família teve rádio de carro, toca CD, notebook, celular FURTADO?</c:v>
                </c:pt>
                <c:pt idx="3">
                  <c:v>17. Nos últimos cinco anos, você ou alguém da sua família teve moto (mobilete, lambreta, motocicleta, etc.) ROUBADOS?</c:v>
                </c:pt>
              </c:strCache>
            </c:strRef>
          </c:cat>
          <c:val>
            <c:numRef>
              <c:f>'[Gráfico no Microsoft Word]Plan1'!$T$4:$BW$4</c:f>
              <c:numCache>
                <c:formatCode>0.0%</c:formatCode>
                <c:ptCount val="4"/>
                <c:pt idx="0">
                  <c:v>0.24102564102564103</c:v>
                </c:pt>
                <c:pt idx="1">
                  <c:v>0.15897435897435896</c:v>
                </c:pt>
                <c:pt idx="2">
                  <c:v>0.29230769230769232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815872"/>
        <c:axId val="38265984"/>
      </c:barChart>
      <c:catAx>
        <c:axId val="92815872"/>
        <c:scaling>
          <c:orientation val="minMax"/>
        </c:scaling>
        <c:delete val="0"/>
        <c:axPos val="l"/>
        <c:majorTickMark val="out"/>
        <c:minorTickMark val="none"/>
        <c:tickLblPos val="nextTo"/>
        <c:crossAx val="38265984"/>
        <c:crosses val="autoZero"/>
        <c:auto val="1"/>
        <c:lblAlgn val="ctr"/>
        <c:lblOffset val="100"/>
        <c:noMultiLvlLbl val="0"/>
      </c:catAx>
      <c:valAx>
        <c:axId val="38265984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92815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no Microsoft Word]Plan1'!$CP$2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cat>
            <c:strRef>
              <c:f>'[Gráfico no Microsoft Word]Plan1'!$CQ$1:$GB$1</c:f>
              <c:strCache>
                <c:ptCount val="5"/>
                <c:pt idx="0">
                  <c:v>18.Nos últimos cinco anos, você ou alguém da sua família teve motos FURTADAS?</c:v>
                </c:pt>
                <c:pt idx="1">
                  <c:v>19.1.Nos últimos cinco anos, você ou alguém da sua família teve bicicletas ROUBADA?</c:v>
                </c:pt>
                <c:pt idx="2">
                  <c:v>21. Nos últimos cinco anos, você ou alguém da sua família teve a casa roubada?</c:v>
                </c:pt>
                <c:pt idx="3">
                  <c:v>22. Nos últimos cinco anos, alguém tomou algo de você ou tentou pegar alguma coisa pela força, ou ameaçando você?</c:v>
                </c:pt>
                <c:pt idx="4">
                  <c:v>23.Nos últimos cinco anos, voce foi  vítima de furto de propriedade pessoal tais como bolsa, carteira, joias, equipamentos,etc.?</c:v>
                </c:pt>
              </c:strCache>
            </c:strRef>
          </c:cat>
          <c:val>
            <c:numRef>
              <c:f>'[Gráfico no Microsoft Word]Plan1'!$CQ$2:$GB$2</c:f>
              <c:numCache>
                <c:formatCode>0.0%</c:formatCode>
                <c:ptCount val="5"/>
                <c:pt idx="0">
                  <c:v>4.1025641025641026E-2</c:v>
                </c:pt>
                <c:pt idx="1">
                  <c:v>5.1282051282051282E-3</c:v>
                </c:pt>
                <c:pt idx="2">
                  <c:v>0.21025641025641026</c:v>
                </c:pt>
                <c:pt idx="3">
                  <c:v>0.13846153846153847</c:v>
                </c:pt>
                <c:pt idx="4">
                  <c:v>0.11794871794871795</c:v>
                </c:pt>
              </c:numCache>
            </c:numRef>
          </c:val>
        </c:ser>
        <c:ser>
          <c:idx val="1"/>
          <c:order val="1"/>
          <c:tx>
            <c:strRef>
              <c:f>'[Gráfico no Microsoft Word]Plan1'!$CP$3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cat>
            <c:strRef>
              <c:f>'[Gráfico no Microsoft Word]Plan1'!$CQ$1:$GB$1</c:f>
              <c:strCache>
                <c:ptCount val="5"/>
                <c:pt idx="0">
                  <c:v>18.Nos últimos cinco anos, você ou alguém da sua família teve motos FURTADAS?</c:v>
                </c:pt>
                <c:pt idx="1">
                  <c:v>19.1.Nos últimos cinco anos, você ou alguém da sua família teve bicicletas ROUBADA?</c:v>
                </c:pt>
                <c:pt idx="2">
                  <c:v>21. Nos últimos cinco anos, você ou alguém da sua família teve a casa roubada?</c:v>
                </c:pt>
                <c:pt idx="3">
                  <c:v>22. Nos últimos cinco anos, alguém tomou algo de você ou tentou pegar alguma coisa pela força, ou ameaçando você?</c:v>
                </c:pt>
                <c:pt idx="4">
                  <c:v>23.Nos últimos cinco anos, voce foi  vítima de furto de propriedade pessoal tais como bolsa, carteira, joias, equipamentos,etc.?</c:v>
                </c:pt>
              </c:strCache>
            </c:strRef>
          </c:cat>
          <c:val>
            <c:numRef>
              <c:f>'[Gráfico no Microsoft Word]Plan1'!$CQ$3:$GB$3</c:f>
              <c:numCache>
                <c:formatCode>0.0%</c:formatCode>
                <c:ptCount val="5"/>
                <c:pt idx="0">
                  <c:v>0.23076923076923078</c:v>
                </c:pt>
                <c:pt idx="1">
                  <c:v>0.23076923076923078</c:v>
                </c:pt>
                <c:pt idx="2">
                  <c:v>0.78974358974358971</c:v>
                </c:pt>
                <c:pt idx="3">
                  <c:v>0.85641025641025637</c:v>
                </c:pt>
                <c:pt idx="4">
                  <c:v>0.88205128205128203</c:v>
                </c:pt>
              </c:numCache>
            </c:numRef>
          </c:val>
        </c:ser>
        <c:ser>
          <c:idx val="2"/>
          <c:order val="2"/>
          <c:tx>
            <c:strRef>
              <c:f>'[Gráfico no Microsoft Word]Plan1'!$CP$4</c:f>
              <c:strCache>
                <c:ptCount val="1"/>
                <c:pt idx="0">
                  <c:v>nr</c:v>
                </c:pt>
              </c:strCache>
            </c:strRef>
          </c:tx>
          <c:invertIfNegative val="0"/>
          <c:cat>
            <c:strRef>
              <c:f>'[Gráfico no Microsoft Word]Plan1'!$CQ$1:$GB$1</c:f>
              <c:strCache>
                <c:ptCount val="5"/>
                <c:pt idx="0">
                  <c:v>18.Nos últimos cinco anos, você ou alguém da sua família teve motos FURTADAS?</c:v>
                </c:pt>
                <c:pt idx="1">
                  <c:v>19.1.Nos últimos cinco anos, você ou alguém da sua família teve bicicletas ROUBADA?</c:v>
                </c:pt>
                <c:pt idx="2">
                  <c:v>21. Nos últimos cinco anos, você ou alguém da sua família teve a casa roubada?</c:v>
                </c:pt>
                <c:pt idx="3">
                  <c:v>22. Nos últimos cinco anos, alguém tomou algo de você ou tentou pegar alguma coisa pela força, ou ameaçando você?</c:v>
                </c:pt>
                <c:pt idx="4">
                  <c:v>23.Nos últimos cinco anos, voce foi  vítima de furto de propriedade pessoal tais como bolsa, carteira, joias, equipamentos,etc.?</c:v>
                </c:pt>
              </c:strCache>
            </c:strRef>
          </c:cat>
          <c:val>
            <c:numRef>
              <c:f>'[Gráfico no Microsoft Word]Plan1'!$CQ$4:$GB$4</c:f>
              <c:numCache>
                <c:formatCode>0.0%</c:formatCode>
                <c:ptCount val="5"/>
                <c:pt idx="0">
                  <c:v>0.72820512820512817</c:v>
                </c:pt>
                <c:pt idx="1">
                  <c:v>0.76410256410256405</c:v>
                </c:pt>
                <c:pt idx="2">
                  <c:v>0</c:v>
                </c:pt>
                <c:pt idx="3">
                  <c:v>5.1282051282051282E-3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865408"/>
        <c:axId val="38266560"/>
      </c:barChart>
      <c:catAx>
        <c:axId val="38865408"/>
        <c:scaling>
          <c:orientation val="minMax"/>
        </c:scaling>
        <c:delete val="0"/>
        <c:axPos val="l"/>
        <c:majorTickMark val="out"/>
        <c:minorTickMark val="none"/>
        <c:tickLblPos val="nextTo"/>
        <c:crossAx val="38266560"/>
        <c:crosses val="autoZero"/>
        <c:auto val="1"/>
        <c:lblAlgn val="ctr"/>
        <c:lblOffset val="100"/>
        <c:noMultiLvlLbl val="0"/>
      </c:catAx>
      <c:valAx>
        <c:axId val="38266560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38865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no Microsoft Word]Plan2'!$W$2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cat>
            <c:strRef>
              <c:f>'[Gráfico no Microsoft Word]Plan2'!$X$1:$CL$1</c:f>
              <c:strCache>
                <c:ptCount val="5"/>
                <c:pt idx="0">
                  <c:v>24. Nos últimos cinco anos  voce foi vitima de  agressão sexual?</c:v>
                </c:pt>
                <c:pt idx="1">
                  <c:v>25. Nos últimos cinco anos  voce foi vitima de agressão fisica?</c:v>
                </c:pt>
                <c:pt idx="2">
                  <c:v>26. Nos últimos cinco anos  voce foi vitima de discriminação?</c:v>
                </c:pt>
                <c:pt idx="3">
                  <c:v>27. Nos últimos cinco anos  voce foi vitima de sequestro relâmpago?</c:v>
                </c:pt>
                <c:pt idx="4">
                  <c:v>28.Nos últimos cinco anos  voce sofreu  trote quando entrou na universidade?</c:v>
                </c:pt>
              </c:strCache>
            </c:strRef>
          </c:cat>
          <c:val>
            <c:numRef>
              <c:f>'[Gráfico no Microsoft Word]Plan2'!$X$2:$CL$2</c:f>
              <c:numCache>
                <c:formatCode>0.0%</c:formatCode>
                <c:ptCount val="5"/>
                <c:pt idx="0">
                  <c:v>0.17435897435897435</c:v>
                </c:pt>
                <c:pt idx="1">
                  <c:v>0.13846153846153847</c:v>
                </c:pt>
                <c:pt idx="2">
                  <c:v>0.27179487179487177</c:v>
                </c:pt>
                <c:pt idx="3" formatCode="General">
                  <c:v>0</c:v>
                </c:pt>
                <c:pt idx="4" formatCode="0%">
                  <c:v>0.17948717948717949</c:v>
                </c:pt>
              </c:numCache>
            </c:numRef>
          </c:val>
        </c:ser>
        <c:ser>
          <c:idx val="1"/>
          <c:order val="1"/>
          <c:tx>
            <c:strRef>
              <c:f>'[Gráfico no Microsoft Word]Plan2'!$W$3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cat>
            <c:strRef>
              <c:f>'[Gráfico no Microsoft Word]Plan2'!$X$1:$CL$1</c:f>
              <c:strCache>
                <c:ptCount val="5"/>
                <c:pt idx="0">
                  <c:v>24. Nos últimos cinco anos  voce foi vitima de  agressão sexual?</c:v>
                </c:pt>
                <c:pt idx="1">
                  <c:v>25. Nos últimos cinco anos  voce foi vitima de agressão fisica?</c:v>
                </c:pt>
                <c:pt idx="2">
                  <c:v>26. Nos últimos cinco anos  voce foi vitima de discriminação?</c:v>
                </c:pt>
                <c:pt idx="3">
                  <c:v>27. Nos últimos cinco anos  voce foi vitima de sequestro relâmpago?</c:v>
                </c:pt>
                <c:pt idx="4">
                  <c:v>28.Nos últimos cinco anos  voce sofreu  trote quando entrou na universidade?</c:v>
                </c:pt>
              </c:strCache>
            </c:strRef>
          </c:cat>
          <c:val>
            <c:numRef>
              <c:f>'[Gráfico no Microsoft Word]Plan2'!$X$3:$CL$3</c:f>
              <c:numCache>
                <c:formatCode>0.0%</c:formatCode>
                <c:ptCount val="5"/>
                <c:pt idx="0">
                  <c:v>0.31282051282051282</c:v>
                </c:pt>
                <c:pt idx="1">
                  <c:v>0.86153846153846159</c:v>
                </c:pt>
                <c:pt idx="2">
                  <c:v>0.72820512820512817</c:v>
                </c:pt>
                <c:pt idx="3" formatCode="0%">
                  <c:v>1</c:v>
                </c:pt>
                <c:pt idx="4" formatCode="0%">
                  <c:v>0.82051282051282048</c:v>
                </c:pt>
              </c:numCache>
            </c:numRef>
          </c:val>
        </c:ser>
        <c:ser>
          <c:idx val="2"/>
          <c:order val="2"/>
          <c:tx>
            <c:strRef>
              <c:f>'[Gráfico no Microsoft Word]Plan2'!$W$4</c:f>
              <c:strCache>
                <c:ptCount val="1"/>
                <c:pt idx="0">
                  <c:v>nr</c:v>
                </c:pt>
              </c:strCache>
            </c:strRef>
          </c:tx>
          <c:invertIfNegative val="0"/>
          <c:cat>
            <c:strRef>
              <c:f>'[Gráfico no Microsoft Word]Plan2'!$X$1:$CL$1</c:f>
              <c:strCache>
                <c:ptCount val="5"/>
                <c:pt idx="0">
                  <c:v>24. Nos últimos cinco anos  voce foi vitima de  agressão sexual?</c:v>
                </c:pt>
                <c:pt idx="1">
                  <c:v>25. Nos últimos cinco anos  voce foi vitima de agressão fisica?</c:v>
                </c:pt>
                <c:pt idx="2">
                  <c:v>26. Nos últimos cinco anos  voce foi vitima de discriminação?</c:v>
                </c:pt>
                <c:pt idx="3">
                  <c:v>27. Nos últimos cinco anos  voce foi vitima de sequestro relâmpago?</c:v>
                </c:pt>
                <c:pt idx="4">
                  <c:v>28.Nos últimos cinco anos  voce sofreu  trote quando entrou na universidade?</c:v>
                </c:pt>
              </c:strCache>
            </c:strRef>
          </c:cat>
          <c:val>
            <c:numRef>
              <c:f>'[Gráfico no Microsoft Word]Plan2'!$X$4:$CL$4</c:f>
              <c:numCache>
                <c:formatCode>0.0%</c:formatCode>
                <c:ptCount val="5"/>
                <c:pt idx="0">
                  <c:v>0.51282051282051277</c:v>
                </c:pt>
                <c:pt idx="1">
                  <c:v>0</c:v>
                </c:pt>
                <c:pt idx="2">
                  <c:v>0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881664"/>
        <c:axId val="38463168"/>
      </c:barChart>
      <c:catAx>
        <c:axId val="128881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38463168"/>
        <c:crosses val="autoZero"/>
        <c:auto val="1"/>
        <c:lblAlgn val="ctr"/>
        <c:lblOffset val="100"/>
        <c:noMultiLvlLbl val="0"/>
      </c:catAx>
      <c:valAx>
        <c:axId val="3846316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88816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5D04B-14FE-47BB-836B-22E08A58581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9B4F6B1E-C96B-442D-AA4A-1488B4386331}">
      <dgm:prSet/>
      <dgm:spPr/>
      <dgm:t>
        <a:bodyPr/>
        <a:lstStyle/>
        <a:p>
          <a:pPr rtl="0"/>
          <a:r>
            <a:rPr lang="pt-BR" dirty="0" smtClean="0"/>
            <a:t>Características </a:t>
          </a:r>
          <a:r>
            <a:rPr lang="pt-BR" dirty="0"/>
            <a:t>das vítimas e dos agressores?</a:t>
          </a:r>
        </a:p>
      </dgm:t>
    </dgm:pt>
    <dgm:pt modelId="{503A830D-8AFC-4F48-946B-1877FF867B17}" type="parTrans" cxnId="{F903A354-4303-4D25-AAC2-090C3A0B19DD}">
      <dgm:prSet/>
      <dgm:spPr/>
      <dgm:t>
        <a:bodyPr/>
        <a:lstStyle/>
        <a:p>
          <a:endParaRPr lang="pt-BR"/>
        </a:p>
      </dgm:t>
    </dgm:pt>
    <dgm:pt modelId="{9F1D0DBF-E310-4DAC-A6AF-DE601BE8E2F5}" type="sibTrans" cxnId="{F903A354-4303-4D25-AAC2-090C3A0B19DD}">
      <dgm:prSet/>
      <dgm:spPr/>
      <dgm:t>
        <a:bodyPr/>
        <a:lstStyle/>
        <a:p>
          <a:endParaRPr lang="pt-BR"/>
        </a:p>
      </dgm:t>
    </dgm:pt>
    <dgm:pt modelId="{5B391AE5-EBCA-4696-8EDE-4976233A9083}">
      <dgm:prSet/>
      <dgm:spPr/>
      <dgm:t>
        <a:bodyPr/>
        <a:lstStyle/>
        <a:p>
          <a:pPr rtl="0"/>
          <a:r>
            <a:rPr lang="pt-BR" dirty="0"/>
            <a:t>Quais e quantos são os crimes e as suas características?</a:t>
          </a:r>
        </a:p>
      </dgm:t>
    </dgm:pt>
    <dgm:pt modelId="{40B673EF-51B6-428C-BC7B-6E38049BBAC9}" type="parTrans" cxnId="{DED21202-60C2-4AB3-9BEB-03DF5352F3EB}">
      <dgm:prSet/>
      <dgm:spPr/>
      <dgm:t>
        <a:bodyPr/>
        <a:lstStyle/>
        <a:p>
          <a:endParaRPr lang="pt-BR"/>
        </a:p>
      </dgm:t>
    </dgm:pt>
    <dgm:pt modelId="{1234A2DC-09B5-4395-AD0B-55AA37852951}" type="sibTrans" cxnId="{DED21202-60C2-4AB3-9BEB-03DF5352F3EB}">
      <dgm:prSet/>
      <dgm:spPr/>
      <dgm:t>
        <a:bodyPr/>
        <a:lstStyle/>
        <a:p>
          <a:endParaRPr lang="pt-BR"/>
        </a:p>
      </dgm:t>
    </dgm:pt>
    <dgm:pt modelId="{BBFC240F-F825-49AF-A02A-12DC88D91F1F}">
      <dgm:prSet/>
      <dgm:spPr/>
      <dgm:t>
        <a:bodyPr/>
        <a:lstStyle/>
        <a:p>
          <a:pPr rtl="0"/>
          <a:r>
            <a:rPr lang="pt-BR" dirty="0"/>
            <a:t>Como o nível de criminalidade modificou através do tempo?</a:t>
          </a:r>
        </a:p>
      </dgm:t>
    </dgm:pt>
    <dgm:pt modelId="{6E95E4A3-5E24-4A2E-A41D-AA1F98FE0074}" type="parTrans" cxnId="{C2D3436A-C9E1-4053-905C-7755CCAB1A45}">
      <dgm:prSet/>
      <dgm:spPr/>
      <dgm:t>
        <a:bodyPr/>
        <a:lstStyle/>
        <a:p>
          <a:endParaRPr lang="pt-BR"/>
        </a:p>
      </dgm:t>
    </dgm:pt>
    <dgm:pt modelId="{965ED8FB-64B4-4440-918F-1078DF7A31E2}" type="sibTrans" cxnId="{C2D3436A-C9E1-4053-905C-7755CCAB1A45}">
      <dgm:prSet/>
      <dgm:spPr/>
      <dgm:t>
        <a:bodyPr/>
        <a:lstStyle/>
        <a:p>
          <a:endParaRPr lang="pt-BR"/>
        </a:p>
      </dgm:t>
    </dgm:pt>
    <dgm:pt modelId="{1F356E0E-D7AC-41FA-95C8-8F813A1162BB}">
      <dgm:prSet/>
      <dgm:spPr/>
      <dgm:t>
        <a:bodyPr/>
        <a:lstStyle/>
        <a:p>
          <a:pPr rtl="0"/>
          <a:r>
            <a:rPr lang="pt-BR" dirty="0" smtClean="0"/>
            <a:t>Se os </a:t>
          </a:r>
          <a:r>
            <a:rPr lang="pt-BR" dirty="0"/>
            <a:t>crimes são reportados </a:t>
          </a:r>
          <a:r>
            <a:rPr lang="pt-BR" dirty="0" smtClean="0"/>
            <a:t>às autoridades; se não, </a:t>
          </a:r>
          <a:r>
            <a:rPr lang="pt-BR" dirty="0"/>
            <a:t>por quê?</a:t>
          </a:r>
        </a:p>
      </dgm:t>
    </dgm:pt>
    <dgm:pt modelId="{0021055E-E4E3-4B5A-BBD2-3D82B8CDF0ED}" type="parTrans" cxnId="{3FE55F83-714F-400E-87FC-5495EFB70392}">
      <dgm:prSet/>
      <dgm:spPr/>
      <dgm:t>
        <a:bodyPr/>
        <a:lstStyle/>
        <a:p>
          <a:endParaRPr lang="pt-BR"/>
        </a:p>
      </dgm:t>
    </dgm:pt>
    <dgm:pt modelId="{D535EE83-A4F5-4074-8854-E3F48B22C578}" type="sibTrans" cxnId="{3FE55F83-714F-400E-87FC-5495EFB70392}">
      <dgm:prSet/>
      <dgm:spPr/>
      <dgm:t>
        <a:bodyPr/>
        <a:lstStyle/>
        <a:p>
          <a:endParaRPr lang="pt-BR"/>
        </a:p>
      </dgm:t>
    </dgm:pt>
    <dgm:pt modelId="{C3CFA703-2AC2-4D77-BA97-EE4566B9A6BF}">
      <dgm:prSet/>
      <dgm:spPr/>
      <dgm:t>
        <a:bodyPr/>
        <a:lstStyle/>
        <a:p>
          <a:pPr rtl="0"/>
          <a:r>
            <a:rPr lang="pt-BR" dirty="0" smtClean="0"/>
            <a:t>Se existem </a:t>
          </a:r>
          <a:r>
            <a:rPr lang="pt-BR" dirty="0"/>
            <a:t>políticas de prevenção ao crime em funcionamento?</a:t>
          </a:r>
        </a:p>
      </dgm:t>
    </dgm:pt>
    <dgm:pt modelId="{0631DF58-6A97-4309-BC77-F6F74BFFDB59}" type="parTrans" cxnId="{DCC48121-B1AE-4E9C-9C4A-7B71953EBE28}">
      <dgm:prSet/>
      <dgm:spPr/>
      <dgm:t>
        <a:bodyPr/>
        <a:lstStyle/>
        <a:p>
          <a:endParaRPr lang="pt-BR"/>
        </a:p>
      </dgm:t>
    </dgm:pt>
    <dgm:pt modelId="{E60CD26E-EE32-4A09-B5B7-197469DCC58F}" type="sibTrans" cxnId="{DCC48121-B1AE-4E9C-9C4A-7B71953EBE28}">
      <dgm:prSet/>
      <dgm:spPr/>
      <dgm:t>
        <a:bodyPr/>
        <a:lstStyle/>
        <a:p>
          <a:endParaRPr lang="pt-BR"/>
        </a:p>
      </dgm:t>
    </dgm:pt>
    <dgm:pt modelId="{22AF504A-CEF6-455C-A19C-562FF4846FB1}">
      <dgm:prSet/>
      <dgm:spPr/>
      <dgm:t>
        <a:bodyPr/>
        <a:lstStyle/>
        <a:p>
          <a:pPr rtl="0"/>
          <a:r>
            <a:rPr lang="pt-BR" dirty="0" smtClean="0"/>
            <a:t>Relação </a:t>
          </a:r>
          <a:r>
            <a:rPr lang="pt-BR" dirty="0"/>
            <a:t>entre medo do crime e os níveis </a:t>
          </a:r>
          <a:r>
            <a:rPr lang="pt-BR" dirty="0" smtClean="0"/>
            <a:t>de criminalidade.	</a:t>
          </a:r>
          <a:endParaRPr lang="pt-BR" dirty="0"/>
        </a:p>
      </dgm:t>
    </dgm:pt>
    <dgm:pt modelId="{DC87BCA4-F5DF-4FB5-8BE1-6D53F328FF31}" type="parTrans" cxnId="{349D1269-B645-42A0-9BA0-5ECA6ADB79CA}">
      <dgm:prSet/>
      <dgm:spPr/>
      <dgm:t>
        <a:bodyPr/>
        <a:lstStyle/>
        <a:p>
          <a:endParaRPr lang="pt-BR"/>
        </a:p>
      </dgm:t>
    </dgm:pt>
    <dgm:pt modelId="{F1C9281F-BF1D-4F33-815E-0EC184B27688}" type="sibTrans" cxnId="{349D1269-B645-42A0-9BA0-5ECA6ADB79CA}">
      <dgm:prSet/>
      <dgm:spPr/>
      <dgm:t>
        <a:bodyPr/>
        <a:lstStyle/>
        <a:p>
          <a:endParaRPr lang="pt-BR"/>
        </a:p>
      </dgm:t>
    </dgm:pt>
    <dgm:pt modelId="{824965DD-D060-4A10-BD69-4C8E0046DE09}" type="pres">
      <dgm:prSet presAssocID="{5A45D04B-14FE-47BB-836B-22E08A585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8C690D-6C3A-488C-AFDE-922311EB122C}" type="pres">
      <dgm:prSet presAssocID="{9B4F6B1E-C96B-442D-AA4A-1488B43863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AD47B9-DDF9-4D93-9F8D-86A73B7A6931}" type="pres">
      <dgm:prSet presAssocID="{9F1D0DBF-E310-4DAC-A6AF-DE601BE8E2F5}" presName="spacer" presStyleCnt="0"/>
      <dgm:spPr/>
    </dgm:pt>
    <dgm:pt modelId="{F536294E-AE84-4182-AE95-E524632DED1A}" type="pres">
      <dgm:prSet presAssocID="{5B391AE5-EBCA-4696-8EDE-4976233A90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49772-A1A6-477E-A53E-D8439B6B041A}" type="pres">
      <dgm:prSet presAssocID="{1234A2DC-09B5-4395-AD0B-55AA37852951}" presName="spacer" presStyleCnt="0"/>
      <dgm:spPr/>
    </dgm:pt>
    <dgm:pt modelId="{05DFBC72-1077-4F72-9113-B529E630D113}" type="pres">
      <dgm:prSet presAssocID="{BBFC240F-F825-49AF-A02A-12DC88D91F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98E17-93F4-41D2-BBEE-9C669E0DABBE}" type="pres">
      <dgm:prSet presAssocID="{965ED8FB-64B4-4440-918F-1078DF7A31E2}" presName="spacer" presStyleCnt="0"/>
      <dgm:spPr/>
    </dgm:pt>
    <dgm:pt modelId="{80523B52-2F48-48DB-AD32-387E05AA83B0}" type="pres">
      <dgm:prSet presAssocID="{1F356E0E-D7AC-41FA-95C8-8F813A1162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0CFC8-9D52-4574-9C57-6E83038CCFC7}" type="pres">
      <dgm:prSet presAssocID="{D535EE83-A4F5-4074-8854-E3F48B22C578}" presName="spacer" presStyleCnt="0"/>
      <dgm:spPr/>
    </dgm:pt>
    <dgm:pt modelId="{A98127ED-D117-469B-8070-788A50DF2DEA}" type="pres">
      <dgm:prSet presAssocID="{C3CFA703-2AC2-4D77-BA97-EE4566B9A6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D85F3D-87EC-481C-B667-9BB708424D05}" type="pres">
      <dgm:prSet presAssocID="{E60CD26E-EE32-4A09-B5B7-197469DCC58F}" presName="spacer" presStyleCnt="0"/>
      <dgm:spPr/>
    </dgm:pt>
    <dgm:pt modelId="{40008A31-2324-4D53-B17B-9305AB79450E}" type="pres">
      <dgm:prSet presAssocID="{22AF504A-CEF6-455C-A19C-562FF4846F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C48121-B1AE-4E9C-9C4A-7B71953EBE28}" srcId="{5A45D04B-14FE-47BB-836B-22E08A58581F}" destId="{C3CFA703-2AC2-4D77-BA97-EE4566B9A6BF}" srcOrd="4" destOrd="0" parTransId="{0631DF58-6A97-4309-BC77-F6F74BFFDB59}" sibTransId="{E60CD26E-EE32-4A09-B5B7-197469DCC58F}"/>
    <dgm:cxn modelId="{3FE55F83-714F-400E-87FC-5495EFB70392}" srcId="{5A45D04B-14FE-47BB-836B-22E08A58581F}" destId="{1F356E0E-D7AC-41FA-95C8-8F813A1162BB}" srcOrd="3" destOrd="0" parTransId="{0021055E-E4E3-4B5A-BBD2-3D82B8CDF0ED}" sibTransId="{D535EE83-A4F5-4074-8854-E3F48B22C578}"/>
    <dgm:cxn modelId="{ED160138-CF67-4314-A674-D8027D808B49}" type="presOf" srcId="{1F356E0E-D7AC-41FA-95C8-8F813A1162BB}" destId="{80523B52-2F48-48DB-AD32-387E05AA83B0}" srcOrd="0" destOrd="0" presId="urn:microsoft.com/office/officeart/2005/8/layout/vList2"/>
    <dgm:cxn modelId="{F903A354-4303-4D25-AAC2-090C3A0B19DD}" srcId="{5A45D04B-14FE-47BB-836B-22E08A58581F}" destId="{9B4F6B1E-C96B-442D-AA4A-1488B4386331}" srcOrd="0" destOrd="0" parTransId="{503A830D-8AFC-4F48-946B-1877FF867B17}" sibTransId="{9F1D0DBF-E310-4DAC-A6AF-DE601BE8E2F5}"/>
    <dgm:cxn modelId="{E8342A9C-46CA-4D8E-B43D-145D34F8970E}" type="presOf" srcId="{5B391AE5-EBCA-4696-8EDE-4976233A9083}" destId="{F536294E-AE84-4182-AE95-E524632DED1A}" srcOrd="0" destOrd="0" presId="urn:microsoft.com/office/officeart/2005/8/layout/vList2"/>
    <dgm:cxn modelId="{DED21202-60C2-4AB3-9BEB-03DF5352F3EB}" srcId="{5A45D04B-14FE-47BB-836B-22E08A58581F}" destId="{5B391AE5-EBCA-4696-8EDE-4976233A9083}" srcOrd="1" destOrd="0" parTransId="{40B673EF-51B6-428C-BC7B-6E38049BBAC9}" sibTransId="{1234A2DC-09B5-4395-AD0B-55AA37852951}"/>
    <dgm:cxn modelId="{80028FF9-8C59-4052-8484-566D64C5BC7F}" type="presOf" srcId="{22AF504A-CEF6-455C-A19C-562FF4846FB1}" destId="{40008A31-2324-4D53-B17B-9305AB79450E}" srcOrd="0" destOrd="0" presId="urn:microsoft.com/office/officeart/2005/8/layout/vList2"/>
    <dgm:cxn modelId="{349D1269-B645-42A0-9BA0-5ECA6ADB79CA}" srcId="{5A45D04B-14FE-47BB-836B-22E08A58581F}" destId="{22AF504A-CEF6-455C-A19C-562FF4846FB1}" srcOrd="5" destOrd="0" parTransId="{DC87BCA4-F5DF-4FB5-8BE1-6D53F328FF31}" sibTransId="{F1C9281F-BF1D-4F33-815E-0EC184B27688}"/>
    <dgm:cxn modelId="{14D1B48A-0162-4E9A-AA2F-62288D8EEBB9}" type="presOf" srcId="{BBFC240F-F825-49AF-A02A-12DC88D91F1F}" destId="{05DFBC72-1077-4F72-9113-B529E630D113}" srcOrd="0" destOrd="0" presId="urn:microsoft.com/office/officeart/2005/8/layout/vList2"/>
    <dgm:cxn modelId="{31E439B1-6F46-4DF1-AD21-2EF12D49DCC6}" type="presOf" srcId="{5A45D04B-14FE-47BB-836B-22E08A58581F}" destId="{824965DD-D060-4A10-BD69-4C8E0046DE09}" srcOrd="0" destOrd="0" presId="urn:microsoft.com/office/officeart/2005/8/layout/vList2"/>
    <dgm:cxn modelId="{BCBEB087-4245-4431-ABBF-6EA51224941E}" type="presOf" srcId="{9B4F6B1E-C96B-442D-AA4A-1488B4386331}" destId="{388C690D-6C3A-488C-AFDE-922311EB122C}" srcOrd="0" destOrd="0" presId="urn:microsoft.com/office/officeart/2005/8/layout/vList2"/>
    <dgm:cxn modelId="{C2D3436A-C9E1-4053-905C-7755CCAB1A45}" srcId="{5A45D04B-14FE-47BB-836B-22E08A58581F}" destId="{BBFC240F-F825-49AF-A02A-12DC88D91F1F}" srcOrd="2" destOrd="0" parTransId="{6E95E4A3-5E24-4A2E-A41D-AA1F98FE0074}" sibTransId="{965ED8FB-64B4-4440-918F-1078DF7A31E2}"/>
    <dgm:cxn modelId="{2C8269D2-37D2-453C-AD7A-B87500DFC0BD}" type="presOf" srcId="{C3CFA703-2AC2-4D77-BA97-EE4566B9A6BF}" destId="{A98127ED-D117-469B-8070-788A50DF2DEA}" srcOrd="0" destOrd="0" presId="urn:microsoft.com/office/officeart/2005/8/layout/vList2"/>
    <dgm:cxn modelId="{C848B14B-080A-4387-BDA0-EDC56F6912C2}" type="presParOf" srcId="{824965DD-D060-4A10-BD69-4C8E0046DE09}" destId="{388C690D-6C3A-488C-AFDE-922311EB122C}" srcOrd="0" destOrd="0" presId="urn:microsoft.com/office/officeart/2005/8/layout/vList2"/>
    <dgm:cxn modelId="{7BDA6EAD-ECD3-4A5D-9622-1FDC695530A8}" type="presParOf" srcId="{824965DD-D060-4A10-BD69-4C8E0046DE09}" destId="{2CAD47B9-DDF9-4D93-9F8D-86A73B7A6931}" srcOrd="1" destOrd="0" presId="urn:microsoft.com/office/officeart/2005/8/layout/vList2"/>
    <dgm:cxn modelId="{D3D46D37-7818-4A18-8E9C-FC7930E494FE}" type="presParOf" srcId="{824965DD-D060-4A10-BD69-4C8E0046DE09}" destId="{F536294E-AE84-4182-AE95-E524632DED1A}" srcOrd="2" destOrd="0" presId="urn:microsoft.com/office/officeart/2005/8/layout/vList2"/>
    <dgm:cxn modelId="{30F81056-B97C-4123-9744-59A3B4945C38}" type="presParOf" srcId="{824965DD-D060-4A10-BD69-4C8E0046DE09}" destId="{20E49772-A1A6-477E-A53E-D8439B6B041A}" srcOrd="3" destOrd="0" presId="urn:microsoft.com/office/officeart/2005/8/layout/vList2"/>
    <dgm:cxn modelId="{682E7501-BD49-47D7-93E9-52C5E10E8026}" type="presParOf" srcId="{824965DD-D060-4A10-BD69-4C8E0046DE09}" destId="{05DFBC72-1077-4F72-9113-B529E630D113}" srcOrd="4" destOrd="0" presId="urn:microsoft.com/office/officeart/2005/8/layout/vList2"/>
    <dgm:cxn modelId="{8914E8D8-A561-4C84-9CC7-E22EB3D86D65}" type="presParOf" srcId="{824965DD-D060-4A10-BD69-4C8E0046DE09}" destId="{3A798E17-93F4-41D2-BBEE-9C669E0DABBE}" srcOrd="5" destOrd="0" presId="urn:microsoft.com/office/officeart/2005/8/layout/vList2"/>
    <dgm:cxn modelId="{83F946BD-F322-4913-830A-55A75B642454}" type="presParOf" srcId="{824965DD-D060-4A10-BD69-4C8E0046DE09}" destId="{80523B52-2F48-48DB-AD32-387E05AA83B0}" srcOrd="6" destOrd="0" presId="urn:microsoft.com/office/officeart/2005/8/layout/vList2"/>
    <dgm:cxn modelId="{4E969A3D-A04C-452D-A039-C28484DE18D4}" type="presParOf" srcId="{824965DD-D060-4A10-BD69-4C8E0046DE09}" destId="{2360CFC8-9D52-4574-9C57-6E83038CCFC7}" srcOrd="7" destOrd="0" presId="urn:microsoft.com/office/officeart/2005/8/layout/vList2"/>
    <dgm:cxn modelId="{DF3A2E49-05CB-48FC-BF63-B014EE3395E6}" type="presParOf" srcId="{824965DD-D060-4A10-BD69-4C8E0046DE09}" destId="{A98127ED-D117-469B-8070-788A50DF2DEA}" srcOrd="8" destOrd="0" presId="urn:microsoft.com/office/officeart/2005/8/layout/vList2"/>
    <dgm:cxn modelId="{D6E8E7BF-EA47-4B2F-B6D2-61804559A436}" type="presParOf" srcId="{824965DD-D060-4A10-BD69-4C8E0046DE09}" destId="{A0D85F3D-87EC-481C-B667-9BB708424D05}" srcOrd="9" destOrd="0" presId="urn:microsoft.com/office/officeart/2005/8/layout/vList2"/>
    <dgm:cxn modelId="{58EDEE5C-D4E4-4DF4-B56B-4AAA76262EDC}" type="presParOf" srcId="{824965DD-D060-4A10-BD69-4C8E0046DE09}" destId="{40008A31-2324-4D53-B17B-9305AB7945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C690D-6C3A-488C-AFDE-922311EB122C}">
      <dsp:nvSpPr>
        <dsp:cNvPr id="0" name=""/>
        <dsp:cNvSpPr/>
      </dsp:nvSpPr>
      <dsp:spPr>
        <a:xfrm>
          <a:off x="0" y="375409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Características </a:t>
          </a:r>
          <a:r>
            <a:rPr lang="pt-BR" sz="1800" kern="1200" dirty="0"/>
            <a:t>das vítimas e dos agressores?</a:t>
          </a:r>
        </a:p>
      </dsp:txBody>
      <dsp:txXfrm>
        <a:off x="21075" y="396484"/>
        <a:ext cx="6060528" cy="389580"/>
      </dsp:txXfrm>
    </dsp:sp>
    <dsp:sp modelId="{F536294E-AE84-4182-AE95-E524632DED1A}">
      <dsp:nvSpPr>
        <dsp:cNvPr id="0" name=""/>
        <dsp:cNvSpPr/>
      </dsp:nvSpPr>
      <dsp:spPr>
        <a:xfrm>
          <a:off x="0" y="858980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Quais e quantos são os crimes e as suas características?</a:t>
          </a:r>
        </a:p>
      </dsp:txBody>
      <dsp:txXfrm>
        <a:off x="21075" y="880055"/>
        <a:ext cx="6060528" cy="389580"/>
      </dsp:txXfrm>
    </dsp:sp>
    <dsp:sp modelId="{05DFBC72-1077-4F72-9113-B529E630D113}">
      <dsp:nvSpPr>
        <dsp:cNvPr id="0" name=""/>
        <dsp:cNvSpPr/>
      </dsp:nvSpPr>
      <dsp:spPr>
        <a:xfrm>
          <a:off x="0" y="1342550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Como o nível de criminalidade modificou através do tempo?</a:t>
          </a:r>
        </a:p>
      </dsp:txBody>
      <dsp:txXfrm>
        <a:off x="21075" y="1363625"/>
        <a:ext cx="6060528" cy="389580"/>
      </dsp:txXfrm>
    </dsp:sp>
    <dsp:sp modelId="{80523B52-2F48-48DB-AD32-387E05AA83B0}">
      <dsp:nvSpPr>
        <dsp:cNvPr id="0" name=""/>
        <dsp:cNvSpPr/>
      </dsp:nvSpPr>
      <dsp:spPr>
        <a:xfrm>
          <a:off x="0" y="1826120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 os </a:t>
          </a:r>
          <a:r>
            <a:rPr lang="pt-BR" sz="1800" kern="1200" dirty="0"/>
            <a:t>crimes são reportados </a:t>
          </a:r>
          <a:r>
            <a:rPr lang="pt-BR" sz="1800" kern="1200" dirty="0" smtClean="0"/>
            <a:t>às autoridades; se não, </a:t>
          </a:r>
          <a:r>
            <a:rPr lang="pt-BR" sz="1800" kern="1200" dirty="0"/>
            <a:t>por quê?</a:t>
          </a:r>
        </a:p>
      </dsp:txBody>
      <dsp:txXfrm>
        <a:off x="21075" y="1847195"/>
        <a:ext cx="6060528" cy="389580"/>
      </dsp:txXfrm>
    </dsp:sp>
    <dsp:sp modelId="{A98127ED-D117-469B-8070-788A50DF2DEA}">
      <dsp:nvSpPr>
        <dsp:cNvPr id="0" name=""/>
        <dsp:cNvSpPr/>
      </dsp:nvSpPr>
      <dsp:spPr>
        <a:xfrm>
          <a:off x="0" y="2309689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 existem </a:t>
          </a:r>
          <a:r>
            <a:rPr lang="pt-BR" sz="1800" kern="1200" dirty="0"/>
            <a:t>políticas de prevenção ao crime em funcionamento?</a:t>
          </a:r>
        </a:p>
      </dsp:txBody>
      <dsp:txXfrm>
        <a:off x="21075" y="2330764"/>
        <a:ext cx="6060528" cy="389580"/>
      </dsp:txXfrm>
    </dsp:sp>
    <dsp:sp modelId="{40008A31-2324-4D53-B17B-9305AB79450E}">
      <dsp:nvSpPr>
        <dsp:cNvPr id="0" name=""/>
        <dsp:cNvSpPr/>
      </dsp:nvSpPr>
      <dsp:spPr>
        <a:xfrm>
          <a:off x="0" y="2793259"/>
          <a:ext cx="6102678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Relação </a:t>
          </a:r>
          <a:r>
            <a:rPr lang="pt-BR" sz="1800" kern="1200" dirty="0"/>
            <a:t>entre medo do crime e os níveis </a:t>
          </a:r>
          <a:r>
            <a:rPr lang="pt-BR" sz="1800" kern="1200" dirty="0" smtClean="0"/>
            <a:t>de criminalidade.	</a:t>
          </a:r>
          <a:endParaRPr lang="pt-BR" sz="1800" kern="1200" dirty="0"/>
        </a:p>
      </dsp:txBody>
      <dsp:txXfrm>
        <a:off x="21075" y="2814334"/>
        <a:ext cx="6060528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9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3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6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66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3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85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78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3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A1F-8789-4A8A-88FB-C4F3925D3CF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0C39-308A-4883-9877-38B451EDF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6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ni\Downloads\Cartaz_Seibel-0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50" y="-4238625"/>
            <a:ext cx="10218628" cy="143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latin typeface="Goudy Old Style" pitchFamily="18" charset="0"/>
              </a:rPr>
              <a:t>Pesquisa  na Unochapecó.</a:t>
            </a:r>
            <a:br>
              <a:rPr lang="pt-BR" dirty="0" smtClean="0">
                <a:latin typeface="Goudy Old Style" pitchFamily="18" charset="0"/>
              </a:rPr>
            </a:br>
            <a:endParaRPr lang="pt-BR" dirty="0">
              <a:latin typeface="Goudy Old Style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estrutura do questionário foi dividida em blocos onde se buscou capturar os seguintes eixos: a) medo do crime; b) violência e sociabilidade; c) vitimização; d) vitimização e medo do crime; e) cifras ocultas e taxas de atrito.</a:t>
            </a:r>
          </a:p>
          <a:p>
            <a:r>
              <a:rPr lang="pt-BR" dirty="0" smtClean="0"/>
              <a:t>O plano amostral para o campus da UNOCHAPECÓ previa a aplicação de 378 questionários. Foram disparados dois gatilhos </a:t>
            </a:r>
            <a:r>
              <a:rPr lang="pt-BR" i="1" dirty="0" smtClean="0"/>
              <a:t>online</a:t>
            </a:r>
            <a:r>
              <a:rPr lang="pt-BR" dirty="0" smtClean="0"/>
              <a:t> no segundo semestre de 2016. Houve um retorno de 195 questionários.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54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Perfil </a:t>
            </a:r>
            <a:r>
              <a:rPr lang="pt-BR" sz="3600" dirty="0"/>
              <a:t>s</a:t>
            </a:r>
            <a:r>
              <a:rPr lang="pt-BR" sz="3600" dirty="0" smtClean="0"/>
              <a:t>ócio-demográfico dos respondentes.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No que diz respeito ao </a:t>
            </a:r>
            <a:r>
              <a:rPr lang="pt-BR" b="1" i="1" dirty="0"/>
              <a:t>estado civil</a:t>
            </a:r>
            <a:r>
              <a:rPr lang="pt-BR" b="1" dirty="0"/>
              <a:t> 73,8% são solteiro(as)s; 7,8% casado (a)s; 17,7% União estável (registrado em cartório ou não) e 0,7% separado (a). Quanto a </a:t>
            </a:r>
            <a:r>
              <a:rPr lang="pt-BR" b="1" i="1" dirty="0"/>
              <a:t>sexo</a:t>
            </a:r>
            <a:r>
              <a:rPr lang="pt-BR" b="1" dirty="0"/>
              <a:t> 67,4% do sexo feminino e 32,6% do sexo masculino. </a:t>
            </a:r>
            <a:r>
              <a:rPr lang="pt-BR" b="1" i="1" dirty="0"/>
              <a:t>Orientação sexual</a:t>
            </a:r>
            <a:r>
              <a:rPr lang="pt-BR" b="1" dirty="0"/>
              <a:t>: 90,3% se declaram heterossexuais; 4,6% bissexuais e 3,1% homossexuais. Quanto à </a:t>
            </a:r>
            <a:r>
              <a:rPr lang="pt-BR" b="1" i="1" dirty="0"/>
              <a:t>cor e raça</a:t>
            </a:r>
            <a:r>
              <a:rPr lang="pt-BR" b="1" dirty="0"/>
              <a:t> 79,4% se auto declararam brancos, 2,8% preto (a)s, pardo (as) 13,5%, amarelo 1,4%), indígenas (0,7%), não sabe (2,1%). Quanto à </a:t>
            </a:r>
            <a:r>
              <a:rPr lang="pt-BR" b="1" i="1" dirty="0"/>
              <a:t>fonte de renda</a:t>
            </a:r>
            <a:r>
              <a:rPr lang="pt-BR" b="1" dirty="0"/>
              <a:t>: trabalho fora da universidade (42.6%); auxílio familiar (32.6%); bolsa, estágio ou monitoria na universidade 14.9%; trabalha como servidor público na universidade (STAE) (0.7%); Outro (9,2%). 20% dos respondentes </a:t>
            </a:r>
            <a:r>
              <a:rPr lang="pt-BR" b="1" i="1" dirty="0"/>
              <a:t>vivem</a:t>
            </a:r>
            <a:r>
              <a:rPr lang="pt-BR" b="1" dirty="0"/>
              <a:t> em Chapecó, os demais em várias cidades da região. Sobre o </a:t>
            </a:r>
            <a:r>
              <a:rPr lang="pt-BR" b="1" i="1" dirty="0"/>
              <a:t>ingresso</a:t>
            </a:r>
            <a:r>
              <a:rPr lang="pt-BR" b="1" dirty="0"/>
              <a:t> na UNOCHAPECÓ: 22,7% (2016);9,9% (2015); 24,8% (2014); 14,9% (2013); 10,6% (2012). Em relação ao </a:t>
            </a:r>
            <a:r>
              <a:rPr lang="pt-BR" b="1" i="1" dirty="0"/>
              <a:t>turno das aulas</a:t>
            </a:r>
            <a:r>
              <a:rPr lang="pt-BR" b="1" dirty="0"/>
              <a:t>: manhã (15,6%); tarde (10,6%); noite (73,8%). </a:t>
            </a:r>
            <a:r>
              <a:rPr lang="pt-BR" b="1" i="1" dirty="0"/>
              <a:t>Moradia: </a:t>
            </a:r>
            <a:r>
              <a:rPr lang="pt-BR" b="1" dirty="0"/>
              <a:t> 52,3% mora com familiares; 17,4% com cônjuges; 13,3% mora com colegas da universidade; 12,8% mora sozinho e 4,1 % outros. Quanto </a:t>
            </a:r>
            <a:r>
              <a:rPr lang="pt-BR" b="1" i="1" dirty="0"/>
              <a:t>à religião </a:t>
            </a:r>
            <a:r>
              <a:rPr lang="pt-BR" b="1" dirty="0"/>
              <a:t>52,8% se declararam católicos; 17,4% não tem religião; os demais distribuídos em diversas </a:t>
            </a:r>
            <a:r>
              <a:rPr lang="pt-BR" b="1" dirty="0" smtClean="0"/>
              <a:t>religiões.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Goudy Old Style" pitchFamily="18" charset="0"/>
              </a:rPr>
              <a:t>Problemas brasileiros.</a:t>
            </a: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91636"/>
              </p:ext>
            </p:extLst>
          </p:nvPr>
        </p:nvGraphicFramePr>
        <p:xfrm>
          <a:off x="755576" y="3356992"/>
          <a:ext cx="7920880" cy="196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3130"/>
                <a:gridCol w="953675"/>
                <a:gridCol w="1394075"/>
              </a:tblGrid>
              <a:tr h="4903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N. casos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903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Corrupção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903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Falta de segurança pública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75.9%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903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Educação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74.5%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767687"/>
            <a:ext cx="7992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sua opinião, quais os principais problemas do Brasil hoje? (Múltipla Escolha).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questão apontava os seguintes temas: 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Acesso à terra; Fome; Miséria; Habitação; Inflação; Salário; Economia; Desemprego; Desigualdade social; Saúde; Educação; Falta de segurança pública; Corrupção.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dirty="0" smtClean="0">
                <a:latin typeface="Goudy Old Style" pitchFamily="18" charset="0"/>
              </a:rPr>
              <a:t>Em sua opinião, quais são as maiores causas do crime no Brasil hoje? (Múltipla Escolha)</a:t>
            </a:r>
            <a:endParaRPr lang="pt-BR" sz="2800" dirty="0">
              <a:latin typeface="Goudy Old Styl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A questão aponta os seguintes temas: Sentenças muito brandas; Pobreza; Falta de disciplina na escola; Falta de disciplina dos pais; Drogas; Álcool; Desemprego; Problemas familiares; Pouca polícia; Desigualdade social. 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10617"/>
              </p:ext>
            </p:extLst>
          </p:nvPr>
        </p:nvGraphicFramePr>
        <p:xfrm>
          <a:off x="755576" y="3314538"/>
          <a:ext cx="7848871" cy="220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3277"/>
                <a:gridCol w="1546227"/>
                <a:gridCol w="1279367"/>
              </a:tblGrid>
              <a:tr h="550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N. casos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50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Desigualdade social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50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Drogas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56%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50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Falta de disciplina dos pais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53.2%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3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Goudy Old Style" pitchFamily="18" charset="0"/>
              </a:rPr>
              <a:t>Vitimização! Você diria que nos últimos anos a criminalidade:</a:t>
            </a:r>
            <a:endParaRPr lang="pt-BR" sz="2800" b="1" dirty="0">
              <a:latin typeface="Goudy Old Style" pitchFamily="18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45696"/>
              </p:ext>
            </p:extLst>
          </p:nvPr>
        </p:nvGraphicFramePr>
        <p:xfrm>
          <a:off x="179512" y="1700809"/>
          <a:ext cx="8424936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797"/>
                <a:gridCol w="1307550"/>
                <a:gridCol w="1324400"/>
                <a:gridCol w="834068"/>
                <a:gridCol w="1219930"/>
                <a:gridCol w="1203082"/>
                <a:gridCol w="807109"/>
              </a:tblGrid>
              <a:tr h="1349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Variação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Aumentou bastante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Aumentou um pouco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Ficou igual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Diminuiu um pouco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Diminuiu bastante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Não sabe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6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 sua CIDADE: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68.1%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0.7%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0.7%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6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 sua VIZINHANÇA: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20.6%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39%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29.8%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2.8%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349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AO REDOR da Universidade: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6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 Universidade: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39,70%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3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 smtClean="0">
                <a:latin typeface="Goudy Old Style" pitchFamily="18" charset="0"/>
              </a:rPr>
              <a:t>Quais das fontes a seguir você diria que tem dado a impressão que o crime tem aumentado na sua cidade? (</a:t>
            </a:r>
            <a:r>
              <a:rPr lang="pt-BR" sz="2000" dirty="0" smtClean="0">
                <a:latin typeface="Goudy Old Style" pitchFamily="18" charset="0"/>
              </a:rPr>
              <a:t>Múltipla Escolha</a:t>
            </a:r>
            <a:r>
              <a:rPr lang="pt-BR" sz="2800" dirty="0" smtClean="0">
                <a:latin typeface="Goudy Old Style" pitchFamily="18" charset="0"/>
              </a:rPr>
              <a:t>)</a:t>
            </a:r>
            <a:endParaRPr lang="pt-BR" sz="2800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44034"/>
              </p:ext>
            </p:extLst>
          </p:nvPr>
        </p:nvGraphicFramePr>
        <p:xfrm>
          <a:off x="457200" y="1700813"/>
          <a:ext cx="8229600" cy="432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9669"/>
                <a:gridCol w="641909"/>
                <a:gridCol w="818022"/>
              </a:tblGrid>
              <a:tr h="6979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Fontes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N. de casos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 Jornais de circulação local (da cidade)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 Facebook, WhatsApp (internet)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57.5%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7. Programas de notícias na TV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52.8%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 Programas de rádio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46.5%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 Parentes e experiências dos amigos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44.9%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 Informações de outras pessoas/informações de boca-a-boca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43.3%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 Jornais de circulação estadual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35.4%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98. Outros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 Experiência pessoal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28.3%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 Documentários de TV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18.1%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9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96. Nenhuma em particular/ não tem certeza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8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Goudy Old Style" pitchFamily="18" charset="0"/>
              </a:rPr>
              <a:t>Sensação de Segurança</a:t>
            </a: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920823"/>
              </p:ext>
            </p:extLst>
          </p:nvPr>
        </p:nvGraphicFramePr>
        <p:xfrm>
          <a:off x="539553" y="1700808"/>
          <a:ext cx="8208911" cy="4747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4317"/>
                <a:gridCol w="1466112"/>
                <a:gridCol w="1466112"/>
                <a:gridCol w="1571185"/>
                <a:gridCol w="1571185"/>
              </a:tblGrid>
              <a:tr h="342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Como você se sente ao andar: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Muito seguro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Um pouco seguro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Muito inseguro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Um pouco inseguro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9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 UNIVERSIDADE durante o DIA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62,40%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9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 seu DOMICÍLIO durante o DIA?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nas ruas do BAIRRO onde reside durante o DIA?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9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 seu DOMICÍLIO durante a NOITE?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43,30%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nas ruas da CIDADE onde reside durante o DIA?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25,50%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ao </a:t>
                      </a:r>
                      <a:r>
                        <a:rPr lang="pt-BR" sz="1000" u="sng">
                          <a:effectLst/>
                        </a:rPr>
                        <a:t>redor</a:t>
                      </a:r>
                      <a:r>
                        <a:rPr lang="pt-BR" sz="1000">
                          <a:effectLst/>
                        </a:rPr>
                        <a:t> da UNIVERSIDADE durante o DIA?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 nas ruas do BAIRRO onde reside durante a NOITE?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58,20%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14,90%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9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na UNIVERSIDADE durante a NOITE?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5,00%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 ao </a:t>
                      </a:r>
                      <a:r>
                        <a:rPr lang="pt-BR" sz="1000" u="sng">
                          <a:effectLst/>
                        </a:rPr>
                        <a:t>redor</a:t>
                      </a:r>
                      <a:r>
                        <a:rPr lang="pt-BR" sz="1000">
                          <a:effectLst/>
                        </a:rPr>
                        <a:t> da UNIVERSIDADE durante à NOITE?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4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 nas ruas da CIDADE onde reside durante a NOITE?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52,50%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27,20%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800" dirty="0" smtClean="0">
                <a:latin typeface="Goudy Old Style" pitchFamily="18" charset="0"/>
              </a:rPr>
              <a:t>VOCÊ TEM MEDO DE:</a:t>
            </a:r>
            <a:endParaRPr lang="pt-BR" sz="2800" dirty="0">
              <a:latin typeface="Goudy Old Style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15054"/>
              </p:ext>
            </p:extLst>
          </p:nvPr>
        </p:nvGraphicFramePr>
        <p:xfrm>
          <a:off x="467544" y="1412777"/>
          <a:ext cx="8496944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4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VOCÊ TEM MEDO DE: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NS/NL*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Ser vítima </a:t>
                      </a:r>
                      <a:r>
                        <a:rPr lang="pt-BR" sz="1000" dirty="0" smtClean="0">
                          <a:effectLst/>
                        </a:rPr>
                        <a:t>de </a:t>
                      </a:r>
                      <a:r>
                        <a:rPr lang="pt-BR" sz="1000" dirty="0" err="1" smtClean="0">
                          <a:effectLst/>
                        </a:rPr>
                        <a:t>violencia</a:t>
                      </a:r>
                      <a:r>
                        <a:rPr lang="pt-BR" sz="1000" dirty="0" smtClean="0">
                          <a:effectLst/>
                        </a:rPr>
                        <a:t> por </a:t>
                      </a:r>
                      <a:r>
                        <a:rPr lang="pt-BR" sz="1000" dirty="0">
                          <a:effectLst/>
                        </a:rPr>
                        <a:t>parte da Segurança do Campus?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34,80%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 vítima de violência por parte da Polícia Civil?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Receber uma ligação de bandidos exigindo dinheiro?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45,40%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53,20%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Ser vítima de violência por parte da Polícia Militar?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Ser vítima de uma fraude e perder quantia significativa de dinheiro?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67,40%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74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 sofrer sequestro relâmpago?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71,60%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36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 ser sequestrado?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27%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25117"/>
              </p:ext>
            </p:extLst>
          </p:nvPr>
        </p:nvGraphicFramePr>
        <p:xfrm>
          <a:off x="457200" y="1916831"/>
          <a:ext cx="8229600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00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VOCÊ TEM MEDO DE: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NS/NL*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 vítima por parte da Segurança do Campus?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34,80%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 vítima de violência por parte da Polícia Civil?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Receber uma ligação de bandidos exigindo dinheiro?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45,40%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53,20%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 vítima de violência por parte da Polícia Militar?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 vítima de uma fraude e perder quantia significativa de dinheiro?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67,40%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0,70%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800" dirty="0" smtClean="0">
                <a:latin typeface="Goudy Old Style" pitchFamily="18" charset="0"/>
              </a:rPr>
              <a:t>VOCÊ TEM MEDO DE:</a:t>
            </a:r>
            <a:br>
              <a:rPr lang="pt-BR" sz="2800" dirty="0" smtClean="0">
                <a:latin typeface="Goudy Old Style" pitchFamily="18" charset="0"/>
              </a:rPr>
            </a:br>
            <a:r>
              <a:rPr lang="pt-BR" sz="2800" dirty="0" smtClean="0">
                <a:latin typeface="Goudy Old Style" pitchFamily="18" charset="0"/>
              </a:rPr>
              <a:t>(continua)</a:t>
            </a:r>
            <a:endParaRPr lang="pt-BR" sz="28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Goudy Old Style" pitchFamily="18" charset="0"/>
              </a:rPr>
              <a:t>Hábitos</a:t>
            </a: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12547"/>
              </p:ext>
            </p:extLst>
          </p:nvPr>
        </p:nvGraphicFramePr>
        <p:xfrm>
          <a:off x="457200" y="1691479"/>
          <a:ext cx="8229600" cy="418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46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POR CAUSA DA VIOLÊNCIA, VOCÊ: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NS/NL*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3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conversar ou atender pessoas estranhas?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58,20%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3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sair à noite ou chegar muito tarde em casa?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39,00%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0,70%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3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Muda de caminho entre a casa e o trabalho ou a Universidade ou lazer?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61%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46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Deixa de ir a alguns locais da cidade?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80,90%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9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frequentar locais desertos ou eventos com poucas pessoas circulando?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23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Deixa de ir a certos bancos e caixas eletrônicos?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47,50%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51,80%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99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sair de casa portando muito dinheiro, objetos de valor ou outros pertences que chamem atenção?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89,40%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8,55%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2,10%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1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>
                <a:latin typeface="Goudy Old Style" pitchFamily="18" charset="0"/>
              </a:rPr>
              <a:t>OBSERVATÓRIO VIOLÊNCIAS E SEGURANÇA PÚBLICA</a:t>
            </a:r>
            <a:endParaRPr lang="pt-BR" dirty="0">
              <a:latin typeface="Goudy Old Style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83568" y="2708920"/>
            <a:ext cx="7056784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u="sng" dirty="0"/>
              <a:t>Equipe</a:t>
            </a:r>
            <a:r>
              <a:rPr lang="pt-BR" sz="1800" b="1" dirty="0"/>
              <a:t>:</a:t>
            </a:r>
            <a:endParaRPr lang="pt-BR" sz="1800" dirty="0"/>
          </a:p>
          <a:p>
            <a:r>
              <a:rPr lang="pt-BR" sz="1800" b="1" dirty="0"/>
              <a:t>Prof. </a:t>
            </a:r>
            <a:r>
              <a:rPr lang="pt-BR" sz="1800" b="1" dirty="0" err="1"/>
              <a:t>Dr.Erni</a:t>
            </a:r>
            <a:r>
              <a:rPr lang="pt-BR" sz="1800" b="1" dirty="0"/>
              <a:t> José </a:t>
            </a:r>
            <a:r>
              <a:rPr lang="pt-BR" sz="1800" b="1" dirty="0" err="1"/>
              <a:t>Seibel</a:t>
            </a:r>
            <a:r>
              <a:rPr lang="pt-BR" sz="1800" b="1" dirty="0"/>
              <a:t> (UFSC)</a:t>
            </a:r>
            <a:endParaRPr lang="pt-BR" sz="1800" dirty="0"/>
          </a:p>
          <a:p>
            <a:r>
              <a:rPr lang="pt-BR" sz="1800" b="1" dirty="0"/>
              <a:t>Profa. </a:t>
            </a:r>
            <a:r>
              <a:rPr lang="pt-BR" sz="1800" b="1" dirty="0" err="1"/>
              <a:t>Dra.Irme</a:t>
            </a:r>
            <a:r>
              <a:rPr lang="pt-BR" sz="1800" b="1" dirty="0"/>
              <a:t> S. </a:t>
            </a:r>
            <a:r>
              <a:rPr lang="pt-BR" sz="1800" b="1" dirty="0" err="1"/>
              <a:t>Bonamigo</a:t>
            </a:r>
            <a:r>
              <a:rPr lang="pt-BR" sz="1800" b="1" dirty="0"/>
              <a:t> (UNOCHAPECÓ)</a:t>
            </a:r>
            <a:endParaRPr lang="pt-BR" sz="1800" dirty="0"/>
          </a:p>
          <a:p>
            <a:r>
              <a:rPr lang="pt-BR" sz="1800" b="1" dirty="0"/>
              <a:t>Prof. </a:t>
            </a:r>
            <a:r>
              <a:rPr lang="pt-BR" sz="1800" b="1" dirty="0" err="1"/>
              <a:t>Dr.Luiz</a:t>
            </a:r>
            <a:r>
              <a:rPr lang="pt-BR" sz="1800" b="1" dirty="0"/>
              <a:t> Carlos Chaves (</a:t>
            </a:r>
            <a:r>
              <a:rPr lang="pt-BR" sz="1800" b="1" dirty="0" err="1"/>
              <a:t>UnC</a:t>
            </a:r>
            <a:r>
              <a:rPr lang="pt-BR" sz="1800" b="1" dirty="0"/>
              <a:t>)</a:t>
            </a:r>
            <a:endParaRPr lang="pt-BR" sz="1800" dirty="0"/>
          </a:p>
          <a:p>
            <a:r>
              <a:rPr lang="pt-BR" sz="1800" b="1" dirty="0"/>
              <a:t>Prof. </a:t>
            </a:r>
            <a:r>
              <a:rPr lang="pt-BR" sz="1800" b="1" dirty="0" err="1"/>
              <a:t>Dr.Marcelo</a:t>
            </a:r>
            <a:r>
              <a:rPr lang="pt-BR" sz="1800" b="1" dirty="0"/>
              <a:t> S. Pinho (UFSC)</a:t>
            </a:r>
            <a:endParaRPr lang="pt-BR" sz="1800" dirty="0"/>
          </a:p>
          <a:p>
            <a:r>
              <a:rPr lang="pt-BR" sz="1800" b="1" dirty="0"/>
              <a:t>Doutorando Prof. Felipe M. Monteiro (UFFS)</a:t>
            </a:r>
            <a:endParaRPr lang="pt-BR" sz="1800" dirty="0"/>
          </a:p>
          <a:p>
            <a:r>
              <a:rPr lang="pt-BR" sz="1800" b="1" dirty="0"/>
              <a:t>Doutoranda Gabriela R. Cardoso ( PPGSP)</a:t>
            </a:r>
            <a:endParaRPr lang="pt-BR" sz="1800" dirty="0"/>
          </a:p>
          <a:p>
            <a:r>
              <a:rPr lang="pt-BR" sz="1800" b="1" dirty="0"/>
              <a:t>Mestrando Denis </a:t>
            </a:r>
            <a:r>
              <a:rPr lang="pt-BR" sz="1800" b="1" dirty="0" err="1"/>
              <a:t>Berté</a:t>
            </a:r>
            <a:r>
              <a:rPr lang="pt-BR" sz="1800" b="1" dirty="0"/>
              <a:t> (PPGSP)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0900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latin typeface="Goudy Old Style" pitchFamily="18" charset="0"/>
              </a:rPr>
              <a:t>Hábitos</a:t>
            </a:r>
            <a:br>
              <a:rPr lang="pt-BR" dirty="0" smtClean="0">
                <a:latin typeface="Goudy Old Style" pitchFamily="18" charset="0"/>
              </a:rPr>
            </a:br>
            <a:r>
              <a:rPr lang="pt-BR" sz="2700" dirty="0" smtClean="0">
                <a:latin typeface="Goudy Old Style" pitchFamily="18" charset="0"/>
              </a:rPr>
              <a:t>(continua)</a:t>
            </a:r>
            <a:endParaRPr lang="pt-BR" sz="2700" dirty="0">
              <a:latin typeface="Goudy Old Style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531952"/>
              </p:ext>
            </p:extLst>
          </p:nvPr>
        </p:nvGraphicFramePr>
        <p:xfrm>
          <a:off x="457200" y="1844821"/>
          <a:ext cx="8229600" cy="410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POR CAUSA DA VIOLÊNCIA, VOCÊ: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NS/NL*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conviver com vizinhos?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9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Cogitou interromper o curso na universidade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9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Limitou os lugares que frequenta na universidade?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15,60%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83,70%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9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usar algum transporte coletivo que precisaria usar?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79,30%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9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frequentar locais com grande concentração de pessoas?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19,90%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78,70%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01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ficar em casa sozinho(a)?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24,10%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75,20%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0,70%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39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Evita frequentar locais onde haja consumo de bebidas alcoólicas?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29,10%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70,20%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0,70%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9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400" b="1" dirty="0" smtClean="0">
                <a:latin typeface="Goudy Old Style" pitchFamily="18" charset="0"/>
              </a:rPr>
              <a:t>Quanto a sua própria qualidade de vida é afetada pelo medo do crime?</a:t>
            </a:r>
            <a:r>
              <a:rPr lang="pt-BR" b="1" dirty="0" smtClean="0">
                <a:latin typeface="Goudy Old Style" pitchFamily="18" charset="0"/>
              </a:rPr>
              <a:t>(Em uma escala de 1 a 10, sendo que 1 é nenhum efeito e 10 total efeito)</a:t>
            </a:r>
            <a:br>
              <a:rPr lang="pt-BR" b="1" dirty="0" smtClean="0">
                <a:latin typeface="Goudy Old Style" pitchFamily="18" charset="0"/>
              </a:rPr>
            </a:b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04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56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latin typeface="Goudy Old Style" pitchFamily="18" charset="0"/>
              </a:rPr>
              <a:t>Qualidade de vida </a:t>
            </a:r>
            <a:r>
              <a:rPr lang="pt-BR" i="1" dirty="0" smtClean="0">
                <a:latin typeface="Goudy Old Style" pitchFamily="18" charset="0"/>
              </a:rPr>
              <a:t>versus</a:t>
            </a:r>
            <a:r>
              <a:rPr lang="pt-BR" dirty="0" smtClean="0">
                <a:latin typeface="Goudy Old Style" pitchFamily="18" charset="0"/>
              </a:rPr>
              <a:t> sexo.</a:t>
            </a: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7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24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latin typeface="Goudy Old Style" pitchFamily="18" charset="0"/>
              </a:rPr>
              <a:t>Vitimização (roubo e furto de  bens)</a:t>
            </a:r>
            <a:br>
              <a:rPr lang="pt-BR" dirty="0" smtClean="0">
                <a:latin typeface="Goudy Old Style" pitchFamily="18" charset="0"/>
              </a:rPr>
            </a:br>
            <a:endParaRPr lang="pt-BR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41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 smtClean="0">
                <a:latin typeface="Goudy Old Style" pitchFamily="18" charset="0"/>
              </a:rPr>
              <a:t>Vitimização (roubo e furto de  bens)</a:t>
            </a:r>
            <a:br>
              <a:rPr lang="pt-BR" sz="3600" dirty="0" smtClean="0">
                <a:latin typeface="Goudy Old Style" pitchFamily="18" charset="0"/>
              </a:rPr>
            </a:br>
            <a:r>
              <a:rPr lang="pt-BR" sz="2000" dirty="0" smtClean="0">
                <a:latin typeface="Goudy Old Style" pitchFamily="18" charset="0"/>
              </a:rPr>
              <a:t>(continua)</a:t>
            </a:r>
            <a:r>
              <a:rPr lang="pt-BR" sz="3600" dirty="0" smtClean="0">
                <a:latin typeface="Goudy Old Style" pitchFamily="18" charset="0"/>
              </a:rPr>
              <a:t/>
            </a:r>
            <a:br>
              <a:rPr lang="pt-BR" sz="3600" dirty="0" smtClean="0">
                <a:latin typeface="Goudy Old Style" pitchFamily="18" charset="0"/>
              </a:rPr>
            </a:br>
            <a:endParaRPr lang="pt-BR" sz="3600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60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>
                <a:latin typeface="Goudy Old Style" pitchFamily="18" charset="0"/>
              </a:rPr>
              <a:t>Vítimas</a:t>
            </a:r>
            <a:r>
              <a:rPr lang="pt-BR" sz="3600" baseline="0" dirty="0" smtClean="0">
                <a:latin typeface="Goudy Old Style" pitchFamily="18" charset="0"/>
              </a:rPr>
              <a:t> de agressão física, pessoal ou psicológica.</a:t>
            </a:r>
            <a:r>
              <a:rPr lang="pt-BR" sz="3600" dirty="0" smtClean="0">
                <a:latin typeface="Goudy Old Style" pitchFamily="18" charset="0"/>
              </a:rPr>
              <a:t/>
            </a:r>
            <a:br>
              <a:rPr lang="pt-BR" sz="3600" dirty="0" smtClean="0">
                <a:latin typeface="Goudy Old Style" pitchFamily="18" charset="0"/>
              </a:rPr>
            </a:br>
            <a:endParaRPr lang="pt-BR" sz="3600" dirty="0">
              <a:latin typeface="Goudy Old Style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48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3600" b="1" dirty="0">
                <a:latin typeface="Goudy Old Style" pitchFamily="18" charset="0"/>
              </a:rPr>
              <a:t>Onde aconteceu?</a:t>
            </a:r>
            <a:br>
              <a:rPr lang="pt-BR" sz="3600" b="1" dirty="0">
                <a:latin typeface="Goudy Old Style" pitchFamily="18" charset="0"/>
              </a:rPr>
            </a:br>
            <a:endParaRPr lang="pt-BR" sz="3600" dirty="0">
              <a:latin typeface="Goudy Old Styl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45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2573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VITIMIZAÇÃO E SENTIMENTO DE  INSEGURANÇA EM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CAMPI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UNIVERSITÁRIOS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Projeto  financiando pelo CNPq – Edital 2014-0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Campi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pesquisados: UFSC e UNOCHAPECÓ</a:t>
            </a: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Composição da pesquisa:</a:t>
            </a:r>
          </a:p>
          <a:p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BR" sz="2000" b="1" i="1" dirty="0" err="1" smtClean="0"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aplicado junto aos estudantes das duas universidades (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amostras: UFSC=372; UNO = 378);</a:t>
            </a:r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Pesquisa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hemerográfica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 análise de 550 matérias sobre “segurança no campus” (FSP, O Globo, Estadão, JB e DC);</a:t>
            </a:r>
          </a:p>
          <a:p>
            <a:pPr marL="914400" lvl="1" indent="-457200">
              <a:buFont typeface="+mj-lt"/>
              <a:buAutoNum type="arabicPeriod"/>
            </a:pPr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Entrevistas (10): gestores UFSC e UNOCHAPECÓ, PM,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Krohnos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e Patrimonial.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457950" cy="1293028"/>
          </a:xfrm>
        </p:spPr>
        <p:txBody>
          <a:bodyPr/>
          <a:lstStyle/>
          <a:p>
            <a:r>
              <a:rPr lang="pt-BR" b="1" dirty="0"/>
              <a:t>Crime no Campus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80" y="1836438"/>
            <a:ext cx="7506834" cy="498782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Pesquisas sobre ‘crime </a:t>
            </a:r>
            <a:r>
              <a:rPr lang="pt-BR" dirty="0"/>
              <a:t>no </a:t>
            </a:r>
            <a:r>
              <a:rPr lang="pt-BR" dirty="0" smtClean="0"/>
              <a:t>campus’ são recentes; </a:t>
            </a:r>
            <a:r>
              <a:rPr lang="pt-BR" sz="1600" dirty="0" smtClean="0"/>
              <a:t>o principal foco das pesquisas é a natureza e </a:t>
            </a:r>
            <a:r>
              <a:rPr lang="pt-BR" sz="1600" dirty="0"/>
              <a:t>extensão dos crimes;</a:t>
            </a:r>
          </a:p>
          <a:p>
            <a:pPr lvl="1"/>
            <a:endParaRPr lang="pt-BR" dirty="0"/>
          </a:p>
          <a:p>
            <a:r>
              <a:rPr lang="pt-BR" dirty="0" smtClean="0"/>
              <a:t>EUA tem legislação </a:t>
            </a:r>
            <a:r>
              <a:rPr lang="pt-BR" dirty="0"/>
              <a:t>federal (1990</a:t>
            </a:r>
            <a:r>
              <a:rPr lang="pt-BR" dirty="0" smtClean="0"/>
              <a:t>):</a:t>
            </a:r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“Jeanne </a:t>
            </a:r>
            <a:r>
              <a:rPr lang="pt-BR" dirty="0" err="1"/>
              <a:t>Clery</a:t>
            </a:r>
            <a:r>
              <a:rPr lang="pt-BR" dirty="0"/>
              <a:t> Disclosure </a:t>
            </a:r>
            <a:r>
              <a:rPr lang="pt-BR" dirty="0" err="1"/>
              <a:t>of</a:t>
            </a:r>
            <a:r>
              <a:rPr lang="pt-BR" dirty="0"/>
              <a:t> Campus Security </a:t>
            </a:r>
            <a:r>
              <a:rPr lang="pt-BR" dirty="0" err="1"/>
              <a:t>Policy</a:t>
            </a:r>
            <a:r>
              <a:rPr lang="pt-BR" dirty="0"/>
              <a:t>” e “Campus Crime </a:t>
            </a:r>
            <a:r>
              <a:rPr lang="pt-BR" dirty="0" err="1"/>
              <a:t>Statistics</a:t>
            </a:r>
            <a:r>
              <a:rPr lang="pt-BR" dirty="0"/>
              <a:t> </a:t>
            </a:r>
            <a:r>
              <a:rPr lang="pt-BR" dirty="0" err="1"/>
              <a:t>Act</a:t>
            </a:r>
            <a:r>
              <a:rPr lang="pt-BR" dirty="0"/>
              <a:t>” – </a:t>
            </a:r>
            <a:r>
              <a:rPr lang="pt-BR" b="1" dirty="0" err="1"/>
              <a:t>Clery</a:t>
            </a:r>
            <a:r>
              <a:rPr lang="pt-BR" b="1" dirty="0"/>
              <a:t> </a:t>
            </a:r>
            <a:r>
              <a:rPr lang="pt-BR" b="1" dirty="0" err="1" smtClean="0"/>
              <a:t>Act</a:t>
            </a:r>
            <a:r>
              <a:rPr lang="pt-BR" b="1" dirty="0" smtClean="0"/>
              <a:t>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Primeira legislação federal endereçada especificamente ao crime no campus;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As universidades americanas são obrigadas a informar estatísticas  sobre </a:t>
            </a:r>
            <a:r>
              <a:rPr lang="pt-BR" dirty="0"/>
              <a:t>ocorrências de </a:t>
            </a:r>
            <a:r>
              <a:rPr lang="pt-BR" dirty="0" smtClean="0"/>
              <a:t>vitimização;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3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57950" cy="1293028"/>
          </a:xfrm>
        </p:spPr>
        <p:txBody>
          <a:bodyPr/>
          <a:lstStyle/>
          <a:p>
            <a:r>
              <a:rPr lang="pt-BR" b="1" dirty="0"/>
              <a:t>Crime no Campus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5900" y="1600201"/>
            <a:ext cx="5894412" cy="1108720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/>
              <a:t>Sloan</a:t>
            </a:r>
            <a:r>
              <a:rPr lang="pt-BR" dirty="0"/>
              <a:t> e Fisher (2014) destacam dinâmicas criminogênicas do Campus universitário: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12698"/>
              </p:ext>
            </p:extLst>
          </p:nvPr>
        </p:nvGraphicFramePr>
        <p:xfrm>
          <a:off x="1547664" y="2564905"/>
          <a:ext cx="5670630" cy="3438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5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5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688">
                <a:tc>
                  <a:txBody>
                    <a:bodyPr/>
                    <a:lstStyle/>
                    <a:p>
                      <a:r>
                        <a:rPr lang="pt-BR" dirty="0"/>
                        <a:t>Dinâmica Física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Dimensão</a:t>
                      </a:r>
                      <a:r>
                        <a:rPr lang="pt-BR" baseline="0" dirty="0"/>
                        <a:t> Temporal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453">
                <a:tc>
                  <a:txBody>
                    <a:bodyPr/>
                    <a:lstStyle/>
                    <a:p>
                      <a:r>
                        <a:rPr lang="pt-BR" dirty="0"/>
                        <a:t>Dispersão</a:t>
                      </a:r>
                      <a:r>
                        <a:rPr lang="pt-BR" baseline="0" dirty="0"/>
                        <a:t> no espaço</a:t>
                      </a:r>
                      <a:endParaRPr lang="pt-B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Estudantes</a:t>
                      </a:r>
                      <a:r>
                        <a:rPr lang="pt-BR" baseline="0" dirty="0"/>
                        <a:t> seguem rotinas similares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9220">
                <a:tc>
                  <a:txBody>
                    <a:bodyPr/>
                    <a:lstStyle/>
                    <a:p>
                      <a:r>
                        <a:rPr lang="pt-BR" dirty="0"/>
                        <a:t>Espaço geográfico segmentado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Rotinas ajudam os pesquisadores na compreensão</a:t>
                      </a:r>
                      <a:r>
                        <a:rPr lang="pt-BR" baseline="0" dirty="0"/>
                        <a:t> do fenômeno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9220">
                <a:tc>
                  <a:txBody>
                    <a:bodyPr/>
                    <a:lstStyle/>
                    <a:p>
                      <a:r>
                        <a:rPr lang="pt-BR" dirty="0"/>
                        <a:t>Tipos de crime ocorrem mais em certos tipos de prédios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Rotina dos estudantes inclui componentes</a:t>
                      </a:r>
                      <a:r>
                        <a:rPr lang="pt-BR" baseline="0" dirty="0"/>
                        <a:t> de estilos de vida</a:t>
                      </a:r>
                      <a:endParaRPr lang="pt-BR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5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1720"/>
            <a:ext cx="6457950" cy="1293028"/>
          </a:xfrm>
        </p:spPr>
        <p:txBody>
          <a:bodyPr/>
          <a:lstStyle/>
          <a:p>
            <a:r>
              <a:rPr lang="pt-BR" b="1" dirty="0"/>
              <a:t>Pesquisas de vitimização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622" y="1569774"/>
            <a:ext cx="7236804" cy="4955570"/>
          </a:xfrm>
        </p:spPr>
        <p:txBody>
          <a:bodyPr>
            <a:normAutofit/>
          </a:bodyPr>
          <a:lstStyle/>
          <a:p>
            <a:r>
              <a:rPr lang="pt-BR" sz="2400" dirty="0"/>
              <a:t>Os primeiros </a:t>
            </a:r>
            <a:r>
              <a:rPr lang="pt-BR" sz="2400" i="1" dirty="0" err="1"/>
              <a:t>surveys</a:t>
            </a:r>
            <a:r>
              <a:rPr lang="pt-BR" sz="2400" dirty="0"/>
              <a:t> de vitimização foram conduzidos nas décadas de 60 e </a:t>
            </a:r>
            <a:r>
              <a:rPr lang="pt-BR" sz="2400" dirty="0" smtClean="0"/>
              <a:t>70</a:t>
            </a:r>
            <a:r>
              <a:rPr lang="pt-BR" sz="2400" dirty="0"/>
              <a:t>:</a:t>
            </a:r>
            <a:endParaRPr lang="pt-BR" sz="2400" dirty="0" smtClean="0"/>
          </a:p>
          <a:p>
            <a:pPr lvl="1"/>
            <a:r>
              <a:rPr lang="pt-BR" sz="1800" dirty="0" smtClean="0"/>
              <a:t>United </a:t>
            </a:r>
            <a:r>
              <a:rPr lang="pt-BR" sz="1800" dirty="0" err="1"/>
              <a:t>Nations</a:t>
            </a:r>
            <a:r>
              <a:rPr lang="pt-BR" sz="1800" dirty="0"/>
              <a:t> </a:t>
            </a:r>
            <a:r>
              <a:rPr lang="pt-BR" sz="1800" dirty="0" err="1"/>
              <a:t>Interregional</a:t>
            </a:r>
            <a:r>
              <a:rPr lang="pt-BR" sz="1800" dirty="0"/>
              <a:t> Crime </a:t>
            </a:r>
            <a:r>
              <a:rPr lang="pt-BR" sz="1800" dirty="0" err="1"/>
              <a:t>and</a:t>
            </a:r>
            <a:r>
              <a:rPr lang="pt-BR" sz="1800" dirty="0"/>
              <a:t> Justice </a:t>
            </a:r>
            <a:r>
              <a:rPr lang="pt-BR" sz="1800" dirty="0" err="1"/>
              <a:t>Research</a:t>
            </a:r>
            <a:r>
              <a:rPr lang="pt-BR" sz="1800" dirty="0"/>
              <a:t> </a:t>
            </a:r>
            <a:r>
              <a:rPr lang="pt-BR" sz="1800" dirty="0" err="1"/>
              <a:t>Institute</a:t>
            </a:r>
            <a:r>
              <a:rPr lang="pt-BR" sz="1800" dirty="0"/>
              <a:t> - UNICRI (1965</a:t>
            </a:r>
            <a:r>
              <a:rPr lang="pt-BR" sz="1800" dirty="0" smtClean="0"/>
              <a:t>);</a:t>
            </a:r>
          </a:p>
          <a:p>
            <a:pPr lvl="1"/>
            <a:r>
              <a:rPr lang="pt-BR" sz="1800" dirty="0"/>
              <a:t>EUA – </a:t>
            </a:r>
            <a:r>
              <a:rPr lang="pt-BR" sz="1800" dirty="0" err="1"/>
              <a:t>National</a:t>
            </a:r>
            <a:r>
              <a:rPr lang="pt-BR" sz="1800" dirty="0"/>
              <a:t> Crime </a:t>
            </a:r>
            <a:r>
              <a:rPr lang="pt-BR" sz="1800" dirty="0" err="1"/>
              <a:t>Victimization</a:t>
            </a:r>
            <a:r>
              <a:rPr lang="pt-BR" sz="1800" dirty="0"/>
              <a:t> </a:t>
            </a:r>
            <a:r>
              <a:rPr lang="pt-BR" sz="1800" dirty="0" err="1"/>
              <a:t>Survey</a:t>
            </a:r>
            <a:r>
              <a:rPr lang="pt-BR" sz="1800" dirty="0"/>
              <a:t> (1973);</a:t>
            </a:r>
          </a:p>
          <a:p>
            <a:pPr lvl="1"/>
            <a:r>
              <a:rPr lang="pt-BR" sz="1800" dirty="0" smtClean="0"/>
              <a:t>Reino </a:t>
            </a:r>
            <a:r>
              <a:rPr lang="pt-BR" sz="1800" dirty="0"/>
              <a:t>Unido – British Criminal </a:t>
            </a:r>
            <a:r>
              <a:rPr lang="pt-BR" sz="1800" dirty="0" err="1"/>
              <a:t>Survey</a:t>
            </a:r>
            <a:r>
              <a:rPr lang="pt-BR" sz="1800" dirty="0"/>
              <a:t> (</a:t>
            </a:r>
            <a:r>
              <a:rPr lang="pt-BR" sz="1800" dirty="0" smtClean="0"/>
              <a:t>1982);</a:t>
            </a:r>
            <a:endParaRPr lang="pt-BR" sz="1800" dirty="0"/>
          </a:p>
          <a:p>
            <a:pPr lvl="1"/>
            <a:r>
              <a:rPr lang="pt-BR" sz="1800" dirty="0" smtClean="0"/>
              <a:t> A </a:t>
            </a:r>
            <a:r>
              <a:rPr lang="pt-BR" sz="1800" dirty="0"/>
              <a:t>primeira pesquisa realizada na América Latina: </a:t>
            </a:r>
            <a:r>
              <a:rPr lang="pt-BR" sz="1800" dirty="0" smtClean="0"/>
              <a:t>PNAD/IBGE </a:t>
            </a:r>
            <a:r>
              <a:rPr lang="pt-BR" sz="1800" dirty="0"/>
              <a:t>em </a:t>
            </a:r>
            <a:r>
              <a:rPr lang="pt-BR" sz="1800" dirty="0" smtClean="0"/>
              <a:t>1988</a:t>
            </a:r>
            <a:r>
              <a:rPr lang="pt-BR" sz="1800" dirty="0"/>
              <a:t>.</a:t>
            </a:r>
            <a:endParaRPr lang="pt-BR" sz="1800" dirty="0" smtClean="0"/>
          </a:p>
          <a:p>
            <a:pPr lvl="1"/>
            <a:endParaRPr lang="pt-BR" sz="1800" dirty="0"/>
          </a:p>
          <a:p>
            <a:r>
              <a:rPr lang="pt-BR" sz="2400" dirty="0" smtClean="0"/>
              <a:t>Relevância das pesquisas de vitimização:</a:t>
            </a:r>
          </a:p>
          <a:p>
            <a:pPr lvl="1"/>
            <a:r>
              <a:rPr lang="pt-BR" sz="1800" dirty="0" smtClean="0"/>
              <a:t>Contraponto </a:t>
            </a:r>
            <a:r>
              <a:rPr lang="pt-BR" sz="1800" dirty="0" smtClean="0"/>
              <a:t>às cifras ocultas;</a:t>
            </a:r>
            <a:endParaRPr lang="pt-BR" sz="1800" dirty="0"/>
          </a:p>
          <a:p>
            <a:pPr lvl="1"/>
            <a:r>
              <a:rPr lang="pt-BR" sz="1800" dirty="0"/>
              <a:t>Mensuram mais do que os incidentes criminais;</a:t>
            </a:r>
          </a:p>
          <a:p>
            <a:pPr lvl="1"/>
            <a:r>
              <a:rPr lang="pt-BR" sz="1800" dirty="0" smtClean="0"/>
              <a:t>Percepções </a:t>
            </a:r>
            <a:r>
              <a:rPr lang="pt-BR" sz="1800" dirty="0"/>
              <a:t>sobre segurança, medo do crime e </a:t>
            </a:r>
            <a:r>
              <a:rPr lang="pt-BR" sz="1800" dirty="0" smtClean="0"/>
              <a:t>avaliação do </a:t>
            </a:r>
            <a:r>
              <a:rPr lang="pt-BR" sz="1800" dirty="0"/>
              <a:t>sistema de justiça </a:t>
            </a:r>
            <a:r>
              <a:rPr lang="pt-BR" sz="1800" dirty="0" smtClean="0"/>
              <a:t>criminal.</a:t>
            </a: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8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206" y="185910"/>
            <a:ext cx="6457950" cy="1293028"/>
          </a:xfrm>
        </p:spPr>
        <p:txBody>
          <a:bodyPr/>
          <a:lstStyle/>
          <a:p>
            <a:r>
              <a:rPr lang="pt-BR" b="1" dirty="0"/>
              <a:t>Pesquisas de vitimização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1610" y="1700808"/>
            <a:ext cx="7344816" cy="1108720"/>
          </a:xfrm>
        </p:spPr>
        <p:txBody>
          <a:bodyPr/>
          <a:lstStyle/>
          <a:p>
            <a:r>
              <a:rPr lang="pt-BR" dirty="0"/>
              <a:t>Aspectos contemplados nas pesquisas de vitimização (United </a:t>
            </a:r>
            <a:r>
              <a:rPr lang="pt-BR" dirty="0" err="1"/>
              <a:t>Nations</a:t>
            </a:r>
            <a:r>
              <a:rPr lang="pt-BR" dirty="0"/>
              <a:t>, 2010):</a:t>
            </a:r>
          </a:p>
          <a:p>
            <a:pPr marL="457200" lvl="1" indent="0">
              <a:buNone/>
            </a:pP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81542299"/>
              </p:ext>
            </p:extLst>
          </p:nvPr>
        </p:nvGraphicFramePr>
        <p:xfrm>
          <a:off x="1601670" y="2492896"/>
          <a:ext cx="610267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476672"/>
            <a:ext cx="4668552" cy="12930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Sobre o Medo </a:t>
            </a:r>
            <a:r>
              <a:rPr lang="pt-BR" b="1" dirty="0"/>
              <a:t>do crime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562" y="1844824"/>
            <a:ext cx="8154906" cy="5013176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Vinculado ao senso individual de vulnerabilidade: gênero, idade e classe social, (HALE, 1996</a:t>
            </a:r>
            <a:r>
              <a:rPr lang="pt-BR" dirty="0" smtClean="0"/>
              <a:t>);</a:t>
            </a:r>
          </a:p>
          <a:p>
            <a:r>
              <a:rPr lang="pt-BR" dirty="0" smtClean="0"/>
              <a:t>O medo </a:t>
            </a:r>
            <a:r>
              <a:rPr lang="pt-BR" dirty="0"/>
              <a:t>do crime </a:t>
            </a:r>
            <a:r>
              <a:rPr lang="pt-BR" dirty="0" smtClean="0"/>
              <a:t>tem sido mais </a:t>
            </a:r>
            <a:r>
              <a:rPr lang="pt-BR" dirty="0"/>
              <a:t>difundido do que o crime em si mesmo;</a:t>
            </a:r>
          </a:p>
          <a:p>
            <a:r>
              <a:rPr lang="pt-BR" dirty="0" smtClean="0"/>
              <a:t>O medo do crime modifica hábitos </a:t>
            </a:r>
            <a:r>
              <a:rPr lang="pt-BR" dirty="0"/>
              <a:t>e </a:t>
            </a:r>
            <a:r>
              <a:rPr lang="pt-BR" dirty="0" smtClean="0"/>
              <a:t>rotinas</a:t>
            </a:r>
            <a:r>
              <a:rPr lang="pt-BR" dirty="0"/>
              <a:t> </a:t>
            </a:r>
            <a:r>
              <a:rPr lang="pt-BR" dirty="0" smtClean="0"/>
              <a:t>e</a:t>
            </a:r>
            <a:r>
              <a:rPr lang="pt-BR" sz="2400" dirty="0" smtClean="0"/>
              <a:t> </a:t>
            </a:r>
            <a:r>
              <a:rPr lang="pt-BR" sz="2400" dirty="0"/>
              <a:t>afeta a qualidade de </a:t>
            </a:r>
            <a:r>
              <a:rPr lang="pt-BR" sz="2400" dirty="0" smtClean="0"/>
              <a:t>vida;</a:t>
            </a:r>
            <a:endParaRPr lang="pt-BR" dirty="0"/>
          </a:p>
          <a:p>
            <a:r>
              <a:rPr lang="pt-BR" dirty="0"/>
              <a:t>O medo do crime e a percepção sobre o local físico e o contexto social;</a:t>
            </a:r>
          </a:p>
          <a:p>
            <a:r>
              <a:rPr lang="pt-BR" dirty="0"/>
              <a:t>O medo do crime contempla informações indiretas sobre o crime (mídia e experiência de outros);</a:t>
            </a:r>
          </a:p>
          <a:p>
            <a:pPr algn="just"/>
            <a:r>
              <a:rPr lang="pt-BR" dirty="0"/>
              <a:t>O medo do crime é utilizado como poder político;</a:t>
            </a:r>
          </a:p>
          <a:p>
            <a:pPr algn="just"/>
            <a:r>
              <a:rPr lang="pt-BR" dirty="0"/>
              <a:t>O medo do crime alimenta a indústria da </a:t>
            </a:r>
            <a:r>
              <a:rPr lang="pt-BR" dirty="0" smtClean="0"/>
              <a:t>segurança.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77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034" y="188640"/>
            <a:ext cx="6457950" cy="1293028"/>
          </a:xfrm>
        </p:spPr>
        <p:txBody>
          <a:bodyPr/>
          <a:lstStyle/>
          <a:p>
            <a:r>
              <a:rPr lang="pt-BR" b="1" i="1" dirty="0"/>
              <a:t>Aspectos metodológicos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7604" y="1571858"/>
            <a:ext cx="7290810" cy="5225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 smtClean="0"/>
              <a:t>Aplicação </a:t>
            </a:r>
            <a:r>
              <a:rPr lang="pt-BR" sz="2000" dirty="0"/>
              <a:t>de um </a:t>
            </a:r>
            <a:r>
              <a:rPr lang="pt-BR" sz="2000" i="1" dirty="0" err="1"/>
              <a:t>survey</a:t>
            </a:r>
            <a:r>
              <a:rPr lang="pt-BR" sz="2000" dirty="0"/>
              <a:t> (questionário) estruturado com questões “fechadas” e “abertas</a:t>
            </a:r>
            <a:r>
              <a:rPr lang="pt-BR" sz="2000" dirty="0" smtClean="0"/>
              <a:t>”;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Ao </a:t>
            </a:r>
            <a:r>
              <a:rPr lang="pt-BR" sz="2000" dirty="0"/>
              <a:t>todo foram 44 questões (blocos: visão geral; sentimento de (in)segurança; vitimização e aspectos </a:t>
            </a:r>
            <a:r>
              <a:rPr lang="pt-BR" sz="2000" dirty="0" err="1"/>
              <a:t>sociodemográficos</a:t>
            </a:r>
            <a:r>
              <a:rPr lang="pt-BR" sz="2000" dirty="0" smtClean="0"/>
              <a:t>);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questionário foi aprovado pelo Comitê de Ética da UFSC;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universo de pesquisa correspondia a um número de 21.975 alunos </a:t>
            </a:r>
            <a:r>
              <a:rPr lang="pt-BR" sz="2000" dirty="0" smtClean="0"/>
              <a:t>regularmente </a:t>
            </a:r>
            <a:r>
              <a:rPr lang="pt-BR" sz="2000" dirty="0"/>
              <a:t>matriculados (campus Florianópolis/presencial</a:t>
            </a:r>
            <a:r>
              <a:rPr lang="pt-BR" sz="2000" dirty="0" smtClean="0"/>
              <a:t>);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Para </a:t>
            </a:r>
            <a:r>
              <a:rPr lang="pt-BR" sz="2000" dirty="0"/>
              <a:t>o cálculo da amostra, considerou-se um erro de 4,9% para um grau de confiabilidade de 95%, ou seja, um total de 372 entrevistas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amostra foi estratificada por centro de ensino (10 centros) </a:t>
            </a:r>
            <a:r>
              <a:rPr lang="pt-BR" sz="2000" dirty="0" smtClean="0"/>
              <a:t>e por </a:t>
            </a:r>
            <a:r>
              <a:rPr lang="pt-BR" sz="2000" dirty="0"/>
              <a:t>sexo.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494291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2158</Words>
  <Application>Microsoft Office PowerPoint</Application>
  <PresentationFormat>Apresentação na tela (4:3)</PresentationFormat>
  <Paragraphs>374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OBSERVATÓRIO VIOLÊNCIAS E SEGURANÇA PÚBLICA</vt:lpstr>
      <vt:lpstr>VITIMIZAÇÃO E SENTIMENTO DE  INSEGURANÇA EM CAMPI UNIVERSITÁRIOS</vt:lpstr>
      <vt:lpstr>Crime no Campus</vt:lpstr>
      <vt:lpstr>Crime no Campus</vt:lpstr>
      <vt:lpstr>Pesquisas de vitimização</vt:lpstr>
      <vt:lpstr>Pesquisas de vitimização</vt:lpstr>
      <vt:lpstr>Sobre o Medo do crime</vt:lpstr>
      <vt:lpstr>Aspectos metodológicos</vt:lpstr>
      <vt:lpstr>Pesquisa  na Unochapecó. </vt:lpstr>
      <vt:lpstr>Perfil sócio-demográfico dos respondentes.</vt:lpstr>
      <vt:lpstr>Problemas brasileiros.</vt:lpstr>
      <vt:lpstr>Em sua opinião, quais são as maiores causas do crime no Brasil hoje? (Múltipla Escolha)</vt:lpstr>
      <vt:lpstr>Vitimização! Você diria que nos últimos anos a criminalidade:</vt:lpstr>
      <vt:lpstr>Quais das fontes a seguir você diria que tem dado a impressão que o crime tem aumentado na sua cidade? (Múltipla Escolha)</vt:lpstr>
      <vt:lpstr>Sensação de Segurança</vt:lpstr>
      <vt:lpstr>VOCÊ TEM MEDO DE:</vt:lpstr>
      <vt:lpstr>VOCÊ TEM MEDO DE: (continua)</vt:lpstr>
      <vt:lpstr>Hábitos</vt:lpstr>
      <vt:lpstr>Hábitos (continua)</vt:lpstr>
      <vt:lpstr>Quanto a sua própria qualidade de vida é afetada pelo medo do crime?(Em uma escala de 1 a 10, sendo que 1 é nenhum efeito e 10 total efeito) </vt:lpstr>
      <vt:lpstr>Qualidade de vida versus sexo.</vt:lpstr>
      <vt:lpstr>Vitimização (roubo e furto de  bens) </vt:lpstr>
      <vt:lpstr>Vitimização (roubo e furto de  bens) (continua) </vt:lpstr>
      <vt:lpstr>Vítimas de agressão física, pessoal ou psicológica. </vt:lpstr>
      <vt:lpstr>Onde aconteceu?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Erni</dc:creator>
  <cp:lastModifiedBy>Erni</cp:lastModifiedBy>
  <cp:revision>11</cp:revision>
  <dcterms:created xsi:type="dcterms:W3CDTF">2017-08-22T19:15:33Z</dcterms:created>
  <dcterms:modified xsi:type="dcterms:W3CDTF">2017-08-22T21:02:37Z</dcterms:modified>
</cp:coreProperties>
</file>