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1" r:id="rId1"/>
  </p:sldMasterIdLst>
  <p:notesMasterIdLst>
    <p:notesMasterId r:id="rId35"/>
  </p:notesMasterIdLst>
  <p:sldIdLst>
    <p:sldId id="256" r:id="rId2"/>
    <p:sldId id="420" r:id="rId3"/>
    <p:sldId id="421" r:id="rId4"/>
    <p:sldId id="422" r:id="rId5"/>
    <p:sldId id="423" r:id="rId6"/>
    <p:sldId id="442" r:id="rId7"/>
    <p:sldId id="399" r:id="rId8"/>
    <p:sldId id="429" r:id="rId9"/>
    <p:sldId id="391" r:id="rId10"/>
    <p:sldId id="384" r:id="rId11"/>
    <p:sldId id="444" r:id="rId12"/>
    <p:sldId id="430" r:id="rId13"/>
    <p:sldId id="404" r:id="rId14"/>
    <p:sldId id="434" r:id="rId15"/>
    <p:sldId id="445" r:id="rId16"/>
    <p:sldId id="433" r:id="rId17"/>
    <p:sldId id="448" r:id="rId18"/>
    <p:sldId id="449" r:id="rId19"/>
    <p:sldId id="446" r:id="rId20"/>
    <p:sldId id="447" r:id="rId21"/>
    <p:sldId id="435" r:id="rId22"/>
    <p:sldId id="412" r:id="rId23"/>
    <p:sldId id="413" r:id="rId24"/>
    <p:sldId id="406" r:id="rId25"/>
    <p:sldId id="418" r:id="rId26"/>
    <p:sldId id="425" r:id="rId27"/>
    <p:sldId id="424" r:id="rId28"/>
    <p:sldId id="403" r:id="rId29"/>
    <p:sldId id="426" r:id="rId30"/>
    <p:sldId id="427" r:id="rId31"/>
    <p:sldId id="428" r:id="rId32"/>
    <p:sldId id="443" r:id="rId33"/>
    <p:sldId id="39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280" autoAdjust="0"/>
  </p:normalViewPr>
  <p:slideViewPr>
    <p:cSldViewPr>
      <p:cViewPr varScale="1">
        <p:scale>
          <a:sx n="74" d="100"/>
          <a:sy n="74" d="100"/>
        </p:scale>
        <p:origin x="-61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8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45D04B-14FE-47BB-836B-22E08A58581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9B4F6B1E-C96B-442D-AA4A-1488B4386331}">
      <dgm:prSet/>
      <dgm:spPr/>
      <dgm:t>
        <a:bodyPr/>
        <a:lstStyle/>
        <a:p>
          <a:pPr rtl="0"/>
          <a:r>
            <a:rPr lang="pt-BR" dirty="0"/>
            <a:t>Quais são as características das vítimas e dos agressores?</a:t>
          </a:r>
        </a:p>
      </dgm:t>
    </dgm:pt>
    <dgm:pt modelId="{503A830D-8AFC-4F48-946B-1877FF867B17}" type="parTrans" cxnId="{F903A354-4303-4D25-AAC2-090C3A0B19DD}">
      <dgm:prSet/>
      <dgm:spPr/>
      <dgm:t>
        <a:bodyPr/>
        <a:lstStyle/>
        <a:p>
          <a:endParaRPr lang="pt-BR"/>
        </a:p>
      </dgm:t>
    </dgm:pt>
    <dgm:pt modelId="{9F1D0DBF-E310-4DAC-A6AF-DE601BE8E2F5}" type="sibTrans" cxnId="{F903A354-4303-4D25-AAC2-090C3A0B19DD}">
      <dgm:prSet/>
      <dgm:spPr/>
      <dgm:t>
        <a:bodyPr/>
        <a:lstStyle/>
        <a:p>
          <a:endParaRPr lang="pt-BR"/>
        </a:p>
      </dgm:t>
    </dgm:pt>
    <dgm:pt modelId="{5B391AE5-EBCA-4696-8EDE-4976233A9083}">
      <dgm:prSet/>
      <dgm:spPr/>
      <dgm:t>
        <a:bodyPr/>
        <a:lstStyle/>
        <a:p>
          <a:pPr rtl="0"/>
          <a:r>
            <a:rPr lang="pt-BR"/>
            <a:t>Quais e quantos são os crimes e as suas características?</a:t>
          </a:r>
        </a:p>
      </dgm:t>
    </dgm:pt>
    <dgm:pt modelId="{40B673EF-51B6-428C-BC7B-6E38049BBAC9}" type="parTrans" cxnId="{DED21202-60C2-4AB3-9BEB-03DF5352F3EB}">
      <dgm:prSet/>
      <dgm:spPr/>
      <dgm:t>
        <a:bodyPr/>
        <a:lstStyle/>
        <a:p>
          <a:endParaRPr lang="pt-BR"/>
        </a:p>
      </dgm:t>
    </dgm:pt>
    <dgm:pt modelId="{1234A2DC-09B5-4395-AD0B-55AA37852951}" type="sibTrans" cxnId="{DED21202-60C2-4AB3-9BEB-03DF5352F3EB}">
      <dgm:prSet/>
      <dgm:spPr/>
      <dgm:t>
        <a:bodyPr/>
        <a:lstStyle/>
        <a:p>
          <a:endParaRPr lang="pt-BR"/>
        </a:p>
      </dgm:t>
    </dgm:pt>
    <dgm:pt modelId="{BBFC240F-F825-49AF-A02A-12DC88D91F1F}">
      <dgm:prSet/>
      <dgm:spPr/>
      <dgm:t>
        <a:bodyPr/>
        <a:lstStyle/>
        <a:p>
          <a:pPr rtl="0"/>
          <a:r>
            <a:rPr lang="pt-BR"/>
            <a:t>Como o nível de criminalidade modificou através do tempo?</a:t>
          </a:r>
        </a:p>
      </dgm:t>
    </dgm:pt>
    <dgm:pt modelId="{6E95E4A3-5E24-4A2E-A41D-AA1F98FE0074}" type="parTrans" cxnId="{C2D3436A-C9E1-4053-905C-7755CCAB1A45}">
      <dgm:prSet/>
      <dgm:spPr/>
      <dgm:t>
        <a:bodyPr/>
        <a:lstStyle/>
        <a:p>
          <a:endParaRPr lang="pt-BR"/>
        </a:p>
      </dgm:t>
    </dgm:pt>
    <dgm:pt modelId="{965ED8FB-64B4-4440-918F-1078DF7A31E2}" type="sibTrans" cxnId="{C2D3436A-C9E1-4053-905C-7755CCAB1A45}">
      <dgm:prSet/>
      <dgm:spPr/>
      <dgm:t>
        <a:bodyPr/>
        <a:lstStyle/>
        <a:p>
          <a:endParaRPr lang="pt-BR"/>
        </a:p>
      </dgm:t>
    </dgm:pt>
    <dgm:pt modelId="{1F356E0E-D7AC-41FA-95C8-8F813A1162BB}">
      <dgm:prSet/>
      <dgm:spPr/>
      <dgm:t>
        <a:bodyPr/>
        <a:lstStyle/>
        <a:p>
          <a:pPr rtl="0"/>
          <a:r>
            <a:rPr lang="pt-BR" dirty="0"/>
            <a:t>Quais crimes são reportados para as autoridades, e se </a:t>
          </a:r>
          <a:r>
            <a:rPr lang="pt-BR" dirty="0" smtClean="0"/>
            <a:t>não, </a:t>
          </a:r>
          <a:r>
            <a:rPr lang="pt-BR" dirty="0"/>
            <a:t>por quê?</a:t>
          </a:r>
        </a:p>
      </dgm:t>
    </dgm:pt>
    <dgm:pt modelId="{0021055E-E4E3-4B5A-BBD2-3D82B8CDF0ED}" type="parTrans" cxnId="{3FE55F83-714F-400E-87FC-5495EFB70392}">
      <dgm:prSet/>
      <dgm:spPr/>
      <dgm:t>
        <a:bodyPr/>
        <a:lstStyle/>
        <a:p>
          <a:endParaRPr lang="pt-BR"/>
        </a:p>
      </dgm:t>
    </dgm:pt>
    <dgm:pt modelId="{D535EE83-A4F5-4074-8854-E3F48B22C578}" type="sibTrans" cxnId="{3FE55F83-714F-400E-87FC-5495EFB70392}">
      <dgm:prSet/>
      <dgm:spPr/>
      <dgm:t>
        <a:bodyPr/>
        <a:lstStyle/>
        <a:p>
          <a:endParaRPr lang="pt-BR"/>
        </a:p>
      </dgm:t>
    </dgm:pt>
    <dgm:pt modelId="{C3CFA703-2AC2-4D77-BA97-EE4566B9A6BF}">
      <dgm:prSet/>
      <dgm:spPr/>
      <dgm:t>
        <a:bodyPr/>
        <a:lstStyle/>
        <a:p>
          <a:pPr rtl="0"/>
          <a:r>
            <a:rPr lang="pt-BR" dirty="0"/>
            <a:t>Existem políticas de prevenção ao crime em funcionamento?</a:t>
          </a:r>
        </a:p>
      </dgm:t>
    </dgm:pt>
    <dgm:pt modelId="{0631DF58-6A97-4309-BC77-F6F74BFFDB59}" type="parTrans" cxnId="{DCC48121-B1AE-4E9C-9C4A-7B71953EBE28}">
      <dgm:prSet/>
      <dgm:spPr/>
      <dgm:t>
        <a:bodyPr/>
        <a:lstStyle/>
        <a:p>
          <a:endParaRPr lang="pt-BR"/>
        </a:p>
      </dgm:t>
    </dgm:pt>
    <dgm:pt modelId="{E60CD26E-EE32-4A09-B5B7-197469DCC58F}" type="sibTrans" cxnId="{DCC48121-B1AE-4E9C-9C4A-7B71953EBE28}">
      <dgm:prSet/>
      <dgm:spPr/>
      <dgm:t>
        <a:bodyPr/>
        <a:lstStyle/>
        <a:p>
          <a:endParaRPr lang="pt-BR"/>
        </a:p>
      </dgm:t>
    </dgm:pt>
    <dgm:pt modelId="{22AF504A-CEF6-455C-A19C-562FF4846FB1}">
      <dgm:prSet/>
      <dgm:spPr/>
      <dgm:t>
        <a:bodyPr/>
        <a:lstStyle/>
        <a:p>
          <a:pPr rtl="0"/>
          <a:r>
            <a:rPr lang="pt-BR"/>
            <a:t>Há relação entre medo do crime e os níveis atuais de criminalidade?</a:t>
          </a:r>
        </a:p>
      </dgm:t>
    </dgm:pt>
    <dgm:pt modelId="{DC87BCA4-F5DF-4FB5-8BE1-6D53F328FF31}" type="parTrans" cxnId="{349D1269-B645-42A0-9BA0-5ECA6ADB79CA}">
      <dgm:prSet/>
      <dgm:spPr/>
      <dgm:t>
        <a:bodyPr/>
        <a:lstStyle/>
        <a:p>
          <a:endParaRPr lang="pt-BR"/>
        </a:p>
      </dgm:t>
    </dgm:pt>
    <dgm:pt modelId="{F1C9281F-BF1D-4F33-815E-0EC184B27688}" type="sibTrans" cxnId="{349D1269-B645-42A0-9BA0-5ECA6ADB79CA}">
      <dgm:prSet/>
      <dgm:spPr/>
      <dgm:t>
        <a:bodyPr/>
        <a:lstStyle/>
        <a:p>
          <a:endParaRPr lang="pt-BR"/>
        </a:p>
      </dgm:t>
    </dgm:pt>
    <dgm:pt modelId="{824965DD-D060-4A10-BD69-4C8E0046DE09}" type="pres">
      <dgm:prSet presAssocID="{5A45D04B-14FE-47BB-836B-22E08A5858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88C690D-6C3A-488C-AFDE-922311EB122C}" type="pres">
      <dgm:prSet presAssocID="{9B4F6B1E-C96B-442D-AA4A-1488B438633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AD47B9-DDF9-4D93-9F8D-86A73B7A6931}" type="pres">
      <dgm:prSet presAssocID="{9F1D0DBF-E310-4DAC-A6AF-DE601BE8E2F5}" presName="spacer" presStyleCnt="0"/>
      <dgm:spPr/>
    </dgm:pt>
    <dgm:pt modelId="{F536294E-AE84-4182-AE95-E524632DED1A}" type="pres">
      <dgm:prSet presAssocID="{5B391AE5-EBCA-4696-8EDE-4976233A908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E49772-A1A6-477E-A53E-D8439B6B041A}" type="pres">
      <dgm:prSet presAssocID="{1234A2DC-09B5-4395-AD0B-55AA37852951}" presName="spacer" presStyleCnt="0"/>
      <dgm:spPr/>
    </dgm:pt>
    <dgm:pt modelId="{05DFBC72-1077-4F72-9113-B529E630D113}" type="pres">
      <dgm:prSet presAssocID="{BBFC240F-F825-49AF-A02A-12DC88D91F1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798E17-93F4-41D2-BBEE-9C669E0DABBE}" type="pres">
      <dgm:prSet presAssocID="{965ED8FB-64B4-4440-918F-1078DF7A31E2}" presName="spacer" presStyleCnt="0"/>
      <dgm:spPr/>
    </dgm:pt>
    <dgm:pt modelId="{80523B52-2F48-48DB-AD32-387E05AA83B0}" type="pres">
      <dgm:prSet presAssocID="{1F356E0E-D7AC-41FA-95C8-8F813A1162B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0CFC8-9D52-4574-9C57-6E83038CCFC7}" type="pres">
      <dgm:prSet presAssocID="{D535EE83-A4F5-4074-8854-E3F48B22C578}" presName="spacer" presStyleCnt="0"/>
      <dgm:spPr/>
    </dgm:pt>
    <dgm:pt modelId="{A98127ED-D117-469B-8070-788A50DF2DEA}" type="pres">
      <dgm:prSet presAssocID="{C3CFA703-2AC2-4D77-BA97-EE4566B9A6B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D85F3D-87EC-481C-B667-9BB708424D05}" type="pres">
      <dgm:prSet presAssocID="{E60CD26E-EE32-4A09-B5B7-197469DCC58F}" presName="spacer" presStyleCnt="0"/>
      <dgm:spPr/>
    </dgm:pt>
    <dgm:pt modelId="{40008A31-2324-4D53-B17B-9305AB79450E}" type="pres">
      <dgm:prSet presAssocID="{22AF504A-CEF6-455C-A19C-562FF4846FB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2612ABE-9171-438F-B164-F1AAFE0573D1}" type="presOf" srcId="{22AF504A-CEF6-455C-A19C-562FF4846FB1}" destId="{40008A31-2324-4D53-B17B-9305AB79450E}" srcOrd="0" destOrd="0" presId="urn:microsoft.com/office/officeart/2005/8/layout/vList2"/>
    <dgm:cxn modelId="{643C2CB6-C897-4ABA-BBC4-92FEF6F1BF65}" type="presOf" srcId="{5B391AE5-EBCA-4696-8EDE-4976233A9083}" destId="{F536294E-AE84-4182-AE95-E524632DED1A}" srcOrd="0" destOrd="0" presId="urn:microsoft.com/office/officeart/2005/8/layout/vList2"/>
    <dgm:cxn modelId="{DCC48121-B1AE-4E9C-9C4A-7B71953EBE28}" srcId="{5A45D04B-14FE-47BB-836B-22E08A58581F}" destId="{C3CFA703-2AC2-4D77-BA97-EE4566B9A6BF}" srcOrd="4" destOrd="0" parTransId="{0631DF58-6A97-4309-BC77-F6F74BFFDB59}" sibTransId="{E60CD26E-EE32-4A09-B5B7-197469DCC58F}"/>
    <dgm:cxn modelId="{F80BE08C-6640-4FD2-B75F-5E0F645D80AA}" type="presOf" srcId="{BBFC240F-F825-49AF-A02A-12DC88D91F1F}" destId="{05DFBC72-1077-4F72-9113-B529E630D113}" srcOrd="0" destOrd="0" presId="urn:microsoft.com/office/officeart/2005/8/layout/vList2"/>
    <dgm:cxn modelId="{B9160E22-0300-48A3-9651-0A5A308C0BE2}" type="presOf" srcId="{C3CFA703-2AC2-4D77-BA97-EE4566B9A6BF}" destId="{A98127ED-D117-469B-8070-788A50DF2DEA}" srcOrd="0" destOrd="0" presId="urn:microsoft.com/office/officeart/2005/8/layout/vList2"/>
    <dgm:cxn modelId="{DED21202-60C2-4AB3-9BEB-03DF5352F3EB}" srcId="{5A45D04B-14FE-47BB-836B-22E08A58581F}" destId="{5B391AE5-EBCA-4696-8EDE-4976233A9083}" srcOrd="1" destOrd="0" parTransId="{40B673EF-51B6-428C-BC7B-6E38049BBAC9}" sibTransId="{1234A2DC-09B5-4395-AD0B-55AA37852951}"/>
    <dgm:cxn modelId="{F903A354-4303-4D25-AAC2-090C3A0B19DD}" srcId="{5A45D04B-14FE-47BB-836B-22E08A58581F}" destId="{9B4F6B1E-C96B-442D-AA4A-1488B4386331}" srcOrd="0" destOrd="0" parTransId="{503A830D-8AFC-4F48-946B-1877FF867B17}" sibTransId="{9F1D0DBF-E310-4DAC-A6AF-DE601BE8E2F5}"/>
    <dgm:cxn modelId="{97BC6D93-B406-4DFB-9056-72067F769E25}" type="presOf" srcId="{1F356E0E-D7AC-41FA-95C8-8F813A1162BB}" destId="{80523B52-2F48-48DB-AD32-387E05AA83B0}" srcOrd="0" destOrd="0" presId="urn:microsoft.com/office/officeart/2005/8/layout/vList2"/>
    <dgm:cxn modelId="{349D1269-B645-42A0-9BA0-5ECA6ADB79CA}" srcId="{5A45D04B-14FE-47BB-836B-22E08A58581F}" destId="{22AF504A-CEF6-455C-A19C-562FF4846FB1}" srcOrd="5" destOrd="0" parTransId="{DC87BCA4-F5DF-4FB5-8BE1-6D53F328FF31}" sibTransId="{F1C9281F-BF1D-4F33-815E-0EC184B27688}"/>
    <dgm:cxn modelId="{14E62BF2-BF17-49A5-BFF8-7FEE464C2BF7}" type="presOf" srcId="{5A45D04B-14FE-47BB-836B-22E08A58581F}" destId="{824965DD-D060-4A10-BD69-4C8E0046DE09}" srcOrd="0" destOrd="0" presId="urn:microsoft.com/office/officeart/2005/8/layout/vList2"/>
    <dgm:cxn modelId="{C2D3436A-C9E1-4053-905C-7755CCAB1A45}" srcId="{5A45D04B-14FE-47BB-836B-22E08A58581F}" destId="{BBFC240F-F825-49AF-A02A-12DC88D91F1F}" srcOrd="2" destOrd="0" parTransId="{6E95E4A3-5E24-4A2E-A41D-AA1F98FE0074}" sibTransId="{965ED8FB-64B4-4440-918F-1078DF7A31E2}"/>
    <dgm:cxn modelId="{3FE55F83-714F-400E-87FC-5495EFB70392}" srcId="{5A45D04B-14FE-47BB-836B-22E08A58581F}" destId="{1F356E0E-D7AC-41FA-95C8-8F813A1162BB}" srcOrd="3" destOrd="0" parTransId="{0021055E-E4E3-4B5A-BBD2-3D82B8CDF0ED}" sibTransId="{D535EE83-A4F5-4074-8854-E3F48B22C578}"/>
    <dgm:cxn modelId="{AC383150-6E54-4EB9-A260-9AD0504C5381}" type="presOf" srcId="{9B4F6B1E-C96B-442D-AA4A-1488B4386331}" destId="{388C690D-6C3A-488C-AFDE-922311EB122C}" srcOrd="0" destOrd="0" presId="urn:microsoft.com/office/officeart/2005/8/layout/vList2"/>
    <dgm:cxn modelId="{29A07E61-BD52-4789-8456-05752E176544}" type="presParOf" srcId="{824965DD-D060-4A10-BD69-4C8E0046DE09}" destId="{388C690D-6C3A-488C-AFDE-922311EB122C}" srcOrd="0" destOrd="0" presId="urn:microsoft.com/office/officeart/2005/8/layout/vList2"/>
    <dgm:cxn modelId="{95B48F8C-E843-4C47-8383-7345308A010C}" type="presParOf" srcId="{824965DD-D060-4A10-BD69-4C8E0046DE09}" destId="{2CAD47B9-DDF9-4D93-9F8D-86A73B7A6931}" srcOrd="1" destOrd="0" presId="urn:microsoft.com/office/officeart/2005/8/layout/vList2"/>
    <dgm:cxn modelId="{750A6BD0-E258-448B-96ED-A5DA3CC601E7}" type="presParOf" srcId="{824965DD-D060-4A10-BD69-4C8E0046DE09}" destId="{F536294E-AE84-4182-AE95-E524632DED1A}" srcOrd="2" destOrd="0" presId="urn:microsoft.com/office/officeart/2005/8/layout/vList2"/>
    <dgm:cxn modelId="{9D90BD75-AC28-4781-AEFD-98BE56E12BCA}" type="presParOf" srcId="{824965DD-D060-4A10-BD69-4C8E0046DE09}" destId="{20E49772-A1A6-477E-A53E-D8439B6B041A}" srcOrd="3" destOrd="0" presId="urn:microsoft.com/office/officeart/2005/8/layout/vList2"/>
    <dgm:cxn modelId="{A97C3D18-F1B0-4052-9044-BEDFFD083E43}" type="presParOf" srcId="{824965DD-D060-4A10-BD69-4C8E0046DE09}" destId="{05DFBC72-1077-4F72-9113-B529E630D113}" srcOrd="4" destOrd="0" presId="urn:microsoft.com/office/officeart/2005/8/layout/vList2"/>
    <dgm:cxn modelId="{633279F5-8541-4B9F-9A7F-7A12B73E4E06}" type="presParOf" srcId="{824965DD-D060-4A10-BD69-4C8E0046DE09}" destId="{3A798E17-93F4-41D2-BBEE-9C669E0DABBE}" srcOrd="5" destOrd="0" presId="urn:microsoft.com/office/officeart/2005/8/layout/vList2"/>
    <dgm:cxn modelId="{E7B8E4C2-5130-4012-AB57-4E5DCDEC7A95}" type="presParOf" srcId="{824965DD-D060-4A10-BD69-4C8E0046DE09}" destId="{80523B52-2F48-48DB-AD32-387E05AA83B0}" srcOrd="6" destOrd="0" presId="urn:microsoft.com/office/officeart/2005/8/layout/vList2"/>
    <dgm:cxn modelId="{3F0FC665-2225-4428-A124-2F408BEDB0B7}" type="presParOf" srcId="{824965DD-D060-4A10-BD69-4C8E0046DE09}" destId="{2360CFC8-9D52-4574-9C57-6E83038CCFC7}" srcOrd="7" destOrd="0" presId="urn:microsoft.com/office/officeart/2005/8/layout/vList2"/>
    <dgm:cxn modelId="{25B7D2A6-2E27-4AC3-BF49-3CD971F0EBD0}" type="presParOf" srcId="{824965DD-D060-4A10-BD69-4C8E0046DE09}" destId="{A98127ED-D117-469B-8070-788A50DF2DEA}" srcOrd="8" destOrd="0" presId="urn:microsoft.com/office/officeart/2005/8/layout/vList2"/>
    <dgm:cxn modelId="{A3681725-B149-43AF-814A-89306D08AA24}" type="presParOf" srcId="{824965DD-D060-4A10-BD69-4C8E0046DE09}" destId="{A0D85F3D-87EC-481C-B667-9BB708424D05}" srcOrd="9" destOrd="0" presId="urn:microsoft.com/office/officeart/2005/8/layout/vList2"/>
    <dgm:cxn modelId="{1080B41E-FD47-42B4-9991-B4F52A8F3A87}" type="presParOf" srcId="{824965DD-D060-4A10-BD69-4C8E0046DE09}" destId="{40008A31-2324-4D53-B17B-9305AB79450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C690D-6C3A-488C-AFDE-922311EB122C}">
      <dsp:nvSpPr>
        <dsp:cNvPr id="0" name=""/>
        <dsp:cNvSpPr/>
      </dsp:nvSpPr>
      <dsp:spPr>
        <a:xfrm>
          <a:off x="0" y="252199"/>
          <a:ext cx="8136904" cy="46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Quais são as características das vítimas e dos agressores?</a:t>
          </a:r>
        </a:p>
      </dsp:txBody>
      <dsp:txXfrm>
        <a:off x="22846" y="275045"/>
        <a:ext cx="8091212" cy="422308"/>
      </dsp:txXfrm>
    </dsp:sp>
    <dsp:sp modelId="{F536294E-AE84-4182-AE95-E524632DED1A}">
      <dsp:nvSpPr>
        <dsp:cNvPr id="0" name=""/>
        <dsp:cNvSpPr/>
      </dsp:nvSpPr>
      <dsp:spPr>
        <a:xfrm>
          <a:off x="0" y="777800"/>
          <a:ext cx="8136904" cy="46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Quais e quantos são os crimes e as suas características?</a:t>
          </a:r>
        </a:p>
      </dsp:txBody>
      <dsp:txXfrm>
        <a:off x="22846" y="800646"/>
        <a:ext cx="8091212" cy="422308"/>
      </dsp:txXfrm>
    </dsp:sp>
    <dsp:sp modelId="{05DFBC72-1077-4F72-9113-B529E630D113}">
      <dsp:nvSpPr>
        <dsp:cNvPr id="0" name=""/>
        <dsp:cNvSpPr/>
      </dsp:nvSpPr>
      <dsp:spPr>
        <a:xfrm>
          <a:off x="0" y="1303400"/>
          <a:ext cx="8136904" cy="46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Como o nível de criminalidade modificou através do tempo?</a:t>
          </a:r>
        </a:p>
      </dsp:txBody>
      <dsp:txXfrm>
        <a:off x="22846" y="1326246"/>
        <a:ext cx="8091212" cy="422308"/>
      </dsp:txXfrm>
    </dsp:sp>
    <dsp:sp modelId="{80523B52-2F48-48DB-AD32-387E05AA83B0}">
      <dsp:nvSpPr>
        <dsp:cNvPr id="0" name=""/>
        <dsp:cNvSpPr/>
      </dsp:nvSpPr>
      <dsp:spPr>
        <a:xfrm>
          <a:off x="0" y="1829000"/>
          <a:ext cx="8136904" cy="46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Quais crimes são reportados para as autoridades, e se </a:t>
          </a:r>
          <a:r>
            <a:rPr lang="pt-BR" sz="2000" kern="1200" dirty="0" smtClean="0"/>
            <a:t>não, </a:t>
          </a:r>
          <a:r>
            <a:rPr lang="pt-BR" sz="2000" kern="1200" dirty="0"/>
            <a:t>por quê?</a:t>
          </a:r>
        </a:p>
      </dsp:txBody>
      <dsp:txXfrm>
        <a:off x="22846" y="1851846"/>
        <a:ext cx="8091212" cy="422308"/>
      </dsp:txXfrm>
    </dsp:sp>
    <dsp:sp modelId="{A98127ED-D117-469B-8070-788A50DF2DEA}">
      <dsp:nvSpPr>
        <dsp:cNvPr id="0" name=""/>
        <dsp:cNvSpPr/>
      </dsp:nvSpPr>
      <dsp:spPr>
        <a:xfrm>
          <a:off x="0" y="2354600"/>
          <a:ext cx="8136904" cy="46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Existem políticas de prevenção ao crime em funcionamento?</a:t>
          </a:r>
        </a:p>
      </dsp:txBody>
      <dsp:txXfrm>
        <a:off x="22846" y="2377446"/>
        <a:ext cx="8091212" cy="422308"/>
      </dsp:txXfrm>
    </dsp:sp>
    <dsp:sp modelId="{40008A31-2324-4D53-B17B-9305AB79450E}">
      <dsp:nvSpPr>
        <dsp:cNvPr id="0" name=""/>
        <dsp:cNvSpPr/>
      </dsp:nvSpPr>
      <dsp:spPr>
        <a:xfrm>
          <a:off x="0" y="2880200"/>
          <a:ext cx="8136904" cy="46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Há relação entre medo do crime e os níveis atuais de criminalidade?</a:t>
          </a:r>
        </a:p>
      </dsp:txBody>
      <dsp:txXfrm>
        <a:off x="22846" y="2903046"/>
        <a:ext cx="8091212" cy="422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DB235-72EF-4BA8-A400-6C1E52273B7C}" type="datetimeFigureOut">
              <a:rPr lang="pt-BR" smtClean="0"/>
              <a:pPr/>
              <a:t>24/08/2017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AEB59-1443-4BA7-87A9-D3A245C99C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20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091771D-1186-445D-93F6-3B3070159F80}" type="datetime1">
              <a:rPr lang="pt-BR" smtClean="0"/>
              <a:pPr/>
              <a:t>24/08/2017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F28FB93-0A08-4E7D-8E63-9EFA29F1E0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771D-1186-445D-93F6-3B3070159F80}" type="datetime1">
              <a:rPr lang="pt-BR" smtClean="0"/>
              <a:pPr/>
              <a:t>24/08/2017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091771D-1186-445D-93F6-3B3070159F80}" type="datetime1">
              <a:rPr lang="pt-BR" smtClean="0"/>
              <a:pPr/>
              <a:t>24/08/2017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28FB93-0A08-4E7D-8E63-9EFA29F1E0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091771D-1186-445D-93F6-3B3070159F80}" type="datetime1">
              <a:rPr lang="pt-BR" smtClean="0"/>
              <a:pPr/>
              <a:t>24/08/2017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28FB93-0A08-4E7D-8E63-9EFA29F1E09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091771D-1186-445D-93F6-3B3070159F80}" type="datetime1">
              <a:rPr lang="pt-BR" smtClean="0"/>
              <a:pPr/>
              <a:t>24/08/2017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28FB93-0A08-4E7D-8E63-9EFA29F1E0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771D-1186-445D-93F6-3B3070159F80}" type="datetime1">
              <a:rPr lang="pt-BR" smtClean="0"/>
              <a:pPr/>
              <a:t>24/08/2017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771D-1186-445D-93F6-3B3070159F80}" type="datetime1">
              <a:rPr lang="pt-BR" smtClean="0"/>
              <a:pPr/>
              <a:t>24/08/2017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771D-1186-445D-93F6-3B3070159F80}" type="datetime1">
              <a:rPr lang="pt-BR" smtClean="0"/>
              <a:pPr/>
              <a:t>24/08/2017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091771D-1186-445D-93F6-3B3070159F80}" type="datetime1">
              <a:rPr lang="pt-BR" smtClean="0"/>
              <a:pPr/>
              <a:t>24/08/2017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28FB93-0A08-4E7D-8E63-9EFA29F1E0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771D-1186-445D-93F6-3B3070159F80}" type="datetime1">
              <a:rPr lang="pt-BR" smtClean="0"/>
              <a:pPr/>
              <a:t>24/08/2017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3BE7AA9-B103-4D5D-B624-214303EA85F5}" type="datetime1">
              <a:rPr lang="pt-BR" smtClean="0"/>
              <a:pPr/>
              <a:t>24/08/2017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28FB93-0A08-4E7D-8E63-9EFA29F1E0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1FD2-CD22-472B-BD67-6CED375C330E}" type="datetime1">
              <a:rPr lang="pt-BR" smtClean="0"/>
              <a:pPr/>
              <a:t>24/08/2017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BB8A-FE37-4B04-AEAE-E60E4C2C6540}" type="datetime1">
              <a:rPr lang="pt-BR" smtClean="0"/>
              <a:pPr/>
              <a:t>24/08/2017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771D-1186-445D-93F6-3B3070159F80}" type="datetime1">
              <a:rPr lang="pt-BR" smtClean="0"/>
              <a:pPr/>
              <a:t>24/08/2017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771D-1186-445D-93F6-3B3070159F80}" type="datetime1">
              <a:rPr lang="pt-BR" smtClean="0"/>
              <a:pPr/>
              <a:t>24/08/2017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FA1B-243E-41C2-8616-45601AD011C4}" type="datetime1">
              <a:rPr lang="pt-BR" smtClean="0"/>
              <a:pPr/>
              <a:t>24/08/2017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 thruBlk="1"/>
  </p:transition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7776-80CD-463F-B8F9-E89B001F3841}" type="datetime1">
              <a:rPr lang="pt-BR" smtClean="0"/>
              <a:pPr/>
              <a:t>24/08/2017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1771D-1186-445D-93F6-3B3070159F80}" type="datetime1">
              <a:rPr lang="pt-BR" smtClean="0"/>
              <a:pPr/>
              <a:t>24/08/2017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50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  <p:sldLayoutId id="2147484105" r:id="rId14"/>
    <p:sldLayoutId id="2147484106" r:id="rId15"/>
    <p:sldLayoutId id="2147484107" r:id="rId16"/>
    <p:sldLayoutId id="2147484108" r:id="rId17"/>
  </p:sldLayoutIdLst>
  <p:transition spd="slow">
    <p:fade thruBlk="1"/>
  </p:transition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1268760"/>
            <a:ext cx="9448800" cy="1825096"/>
          </a:xfrm>
        </p:spPr>
        <p:txBody>
          <a:bodyPr/>
          <a:lstStyle/>
          <a:p>
            <a:r>
              <a:rPr lang="pt-BR" sz="4400" b="1" i="1" dirty="0"/>
              <a:t>Medo do Crime e Vitimização</a:t>
            </a:r>
            <a:endParaRPr lang="pt-BR" sz="4400" i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097556"/>
            <a:ext cx="9448800" cy="685800"/>
          </a:xfrm>
        </p:spPr>
        <p:txBody>
          <a:bodyPr/>
          <a:lstStyle/>
          <a:p>
            <a:r>
              <a:rPr lang="pt-BR" dirty="0"/>
              <a:t>Análise de dados quantitativos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167042" y="4149080"/>
            <a:ext cx="6072230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>
              <a:spcBef>
                <a:spcPts val="1200"/>
              </a:spcBef>
              <a:defRPr/>
            </a:pPr>
            <a:r>
              <a:rPr lang="pt-BR" b="1" dirty="0">
                <a:gradFill>
                  <a:gsLst>
                    <a:gs pos="1000">
                      <a:schemeClr val="tx2">
                        <a:lumMod val="40000"/>
                        <a:lumOff val="60000"/>
                      </a:schemeClr>
                    </a:gs>
                    <a:gs pos="50000">
                      <a:schemeClr val="tx2"/>
                    </a:gs>
                  </a:gsLst>
                  <a:lin ang="5400000" scaled="0"/>
                </a:gradFill>
              </a:rPr>
              <a:t>Prof. Felipe Mattos Monteiro (UFFS - USP)</a:t>
            </a:r>
          </a:p>
          <a:p>
            <a:pPr algn="ctr">
              <a:spcBef>
                <a:spcPts val="1200"/>
              </a:spcBef>
              <a:defRPr/>
            </a:pPr>
            <a:r>
              <a:rPr lang="pt-BR" b="1" dirty="0">
                <a:gradFill>
                  <a:gsLst>
                    <a:gs pos="1000">
                      <a:schemeClr val="tx2">
                        <a:lumMod val="40000"/>
                        <a:lumOff val="60000"/>
                      </a:schemeClr>
                    </a:gs>
                    <a:gs pos="50000">
                      <a:schemeClr val="tx2"/>
                    </a:gs>
                  </a:gsLst>
                  <a:lin ang="5400000" scaled="0"/>
                </a:gradFill>
              </a:rPr>
              <a:t>Gabriela Ribeiro Cardoso  (Doutoranda – UFSC)</a:t>
            </a:r>
          </a:p>
          <a:p>
            <a:pPr algn="ctr">
              <a:spcBef>
                <a:spcPts val="1200"/>
              </a:spcBef>
              <a:defRPr/>
            </a:pPr>
            <a:r>
              <a:rPr lang="pt-BR" b="1" dirty="0">
                <a:gradFill>
                  <a:gsLst>
                    <a:gs pos="1000">
                      <a:schemeClr val="tx2">
                        <a:lumMod val="40000"/>
                        <a:lumOff val="60000"/>
                      </a:schemeClr>
                    </a:gs>
                    <a:gs pos="50000">
                      <a:schemeClr val="tx2"/>
                    </a:gs>
                  </a:gsLst>
                  <a:lin ang="5400000" scaled="0"/>
                </a:gradFill>
              </a:rPr>
              <a:t>Denis </a:t>
            </a:r>
            <a:r>
              <a:rPr lang="pt-BR" b="1" dirty="0" err="1">
                <a:gradFill>
                  <a:gsLst>
                    <a:gs pos="1000">
                      <a:schemeClr val="tx2">
                        <a:lumMod val="40000"/>
                        <a:lumOff val="60000"/>
                      </a:schemeClr>
                    </a:gs>
                    <a:gs pos="50000">
                      <a:schemeClr val="tx2"/>
                    </a:gs>
                  </a:gsLst>
                  <a:lin ang="5400000" scaled="0"/>
                </a:gradFill>
              </a:rPr>
              <a:t>Berte</a:t>
            </a:r>
            <a:r>
              <a:rPr lang="pt-BR" b="1" dirty="0">
                <a:gradFill>
                  <a:gsLst>
                    <a:gs pos="1000">
                      <a:schemeClr val="tx2">
                        <a:lumMod val="40000"/>
                        <a:lumOff val="60000"/>
                      </a:schemeClr>
                    </a:gs>
                    <a:gs pos="50000">
                      <a:schemeClr val="tx2"/>
                    </a:gs>
                  </a:gsLst>
                  <a:lin ang="5400000" scaled="0"/>
                </a:gradFill>
              </a:rPr>
              <a:t> </a:t>
            </a:r>
            <a:r>
              <a:rPr lang="pt-BR" b="1" dirty="0" err="1">
                <a:gradFill>
                  <a:gsLst>
                    <a:gs pos="1000">
                      <a:schemeClr val="tx2">
                        <a:lumMod val="40000"/>
                        <a:lumOff val="60000"/>
                      </a:schemeClr>
                    </a:gs>
                    <a:gs pos="50000">
                      <a:schemeClr val="tx2"/>
                    </a:gs>
                  </a:gsLst>
                  <a:lin ang="5400000" scaled="0"/>
                </a:gradFill>
              </a:rPr>
              <a:t>Salvia</a:t>
            </a:r>
            <a:r>
              <a:rPr lang="pt-BR" b="1" dirty="0">
                <a:gradFill>
                  <a:gsLst>
                    <a:gs pos="1000">
                      <a:schemeClr val="tx2">
                        <a:lumMod val="40000"/>
                        <a:lumOff val="60000"/>
                      </a:schemeClr>
                    </a:gs>
                    <a:gs pos="50000">
                      <a:schemeClr val="tx2"/>
                    </a:gs>
                  </a:gsLst>
                  <a:lin ang="5400000" scaled="0"/>
                </a:gradFill>
              </a:rPr>
              <a:t> (Mestrando – UFSC)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8008" y="188640"/>
            <a:ext cx="8610600" cy="1293028"/>
          </a:xfrm>
        </p:spPr>
        <p:txBody>
          <a:bodyPr/>
          <a:lstStyle/>
          <a:p>
            <a:r>
              <a:rPr lang="pt-BR" b="1" i="1" dirty="0"/>
              <a:t>Aspectos metodológicos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6720" y="1571858"/>
            <a:ext cx="11141888" cy="5225752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Pesquisa quantitativa;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Aplicação de um </a:t>
            </a:r>
            <a:r>
              <a:rPr lang="pt-BR" sz="2000" i="1" dirty="0" err="1"/>
              <a:t>survey</a:t>
            </a:r>
            <a:r>
              <a:rPr lang="pt-BR" sz="2000" dirty="0"/>
              <a:t> (questionário) estruturado com questões “fechadas” e “abertas”;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Ao todo foram 44 questões (blocos: </a:t>
            </a:r>
            <a:r>
              <a:rPr lang="pt-BR" sz="2000" dirty="0" smtClean="0"/>
              <a:t>percepções geais; </a:t>
            </a:r>
            <a:r>
              <a:rPr lang="pt-BR" sz="2000" dirty="0"/>
              <a:t>sentimento de (in)segurança; </a:t>
            </a:r>
            <a:r>
              <a:rPr lang="pt-BR" sz="2000" dirty="0" smtClean="0"/>
              <a:t>medo do crime; vitimização </a:t>
            </a:r>
            <a:r>
              <a:rPr lang="pt-BR" sz="2000" dirty="0"/>
              <a:t>e aspectos sociodemográficos);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 universo de pesquisa correspondia a um número de 21.975 alunos regulamente matriculados (campus Florianópolis/presencial);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Para o cálculo da amostra, considerou-se um erro de 4,9% para um grau de confiabilidade de 95%, ou seja, um total de 372 entrevistas;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 amostra foi estratificada por centro de ensino (10 centros) e sexo.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22393122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400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Medo do crime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286570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11112" y="-92901"/>
            <a:ext cx="7522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i="1" dirty="0"/>
              <a:t>Medo do crime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35360" y="1412776"/>
            <a:ext cx="10657184" cy="548332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/>
              <a:t>Questões utilizadas para </a:t>
            </a:r>
            <a:r>
              <a:rPr lang="pt-BR" sz="4000" b="1" i="1" dirty="0"/>
              <a:t>mensurar</a:t>
            </a:r>
            <a:r>
              <a:rPr lang="pt-BR" sz="4000" dirty="0"/>
              <a:t> o medo do crime: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endParaRPr lang="pt-BR" sz="2500" dirty="0"/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pt-BR" sz="2500" dirty="0"/>
              <a:t>Você tem medo de: [Ter sua residência invadida ou arrombada?]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pt-BR" sz="2500" dirty="0"/>
              <a:t>Você tem medo de: [Ter objetos pessoais de valor tomados a força por outras pessoas em um roubo ou assalto?]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pt-BR" sz="2500" dirty="0"/>
              <a:t>Você tem medo de: [Ter seu carro ou moto tomado de assalto ou furtados?]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pt-BR" sz="2500" dirty="0"/>
              <a:t>Você tem medo de: [Se envolver em brigas ou agressões físicas com outras pessoas?]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pt-BR" sz="2500" dirty="0"/>
              <a:t>Você tem medo de: [Ser vítima de homicídio?]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pt-BR" sz="2500" dirty="0"/>
              <a:t>Você tem medo de: [De ser sequestrado?]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pt-BR" sz="2500" dirty="0"/>
              <a:t>Você tem medo de: [De sofrer sequestro relâmpago?]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pt-BR" sz="2500" dirty="0"/>
              <a:t>Você tem medo de: [De ser vítima de agressão sexual?]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pt-BR" sz="2500" dirty="0"/>
              <a:t>Você tem medo de: [Ser vítima de uma fraude e perder quantia significativa de dinheiro?]	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pt-BR" sz="2500" dirty="0"/>
              <a:t>Você tem medo de: [Receber uma ligação de bandidos exigindo dinheiro?]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pt-BR" sz="2500" dirty="0"/>
              <a:t>Você tem medo de: [Ser vítima de violência por parte da Polícia Militar?]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pt-BR" sz="2500" dirty="0"/>
              <a:t>Você tem medo de: [Ser vítima de violência por parte da Polícia Civil?]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pt-BR" sz="2500" dirty="0"/>
              <a:t>Você tem medo de: [Ser vítima por parte da Segurança do Campus?]</a:t>
            </a:r>
            <a:r>
              <a:rPr lang="pt-BR" dirty="0"/>
              <a:t>			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8261339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45137" y="-69587"/>
            <a:ext cx="7522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i="1"/>
              <a:t>MEDO DO CRIME</a:t>
            </a:r>
            <a:endParaRPr lang="pt-BR" sz="3200" b="1" i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151784" y="6501958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Fonte: 377 estudantes da UFSC regularmente matriculados (2016)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907482"/>
            <a:ext cx="7730453" cy="559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9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236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459" y="1464486"/>
            <a:ext cx="8275324" cy="5081155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367808" y="372824"/>
            <a:ext cx="7522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i="1" dirty="0"/>
              <a:t>MEDO de ser assaltado e vítima de homicídio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891019" y="65198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Fonte: 377 estudantes da UFSC regularmente matriculados (2016)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639616" y="1392346"/>
            <a:ext cx="3157246" cy="584775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Em SC: 72% (+21%)</a:t>
            </a:r>
          </a:p>
          <a:p>
            <a:pPr algn="ctr"/>
            <a:r>
              <a:rPr lang="pt-BR" sz="800" dirty="0"/>
              <a:t>Fonte: FURB/RBS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688367" y="1844824"/>
            <a:ext cx="2952328" cy="584775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Brasil: 76% (+5%)</a:t>
            </a:r>
          </a:p>
          <a:p>
            <a:pPr algn="ctr"/>
            <a:r>
              <a:rPr lang="pt-BR" sz="800" dirty="0"/>
              <a:t>Fonte: Anuário Brasileiro de Segurança Pública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9480376" y="2636897"/>
            <a:ext cx="1568014" cy="2954655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3">
                    <a:lumMod val="50000"/>
                  </a:schemeClr>
                </a:solidFill>
              </a:rPr>
              <a:t>Brasil: </a:t>
            </a:r>
          </a:p>
          <a:p>
            <a:r>
              <a:rPr lang="pt-BR" sz="1400" b="1" dirty="0">
                <a:solidFill>
                  <a:schemeClr val="accent3">
                    <a:lumMod val="50000"/>
                  </a:schemeClr>
                </a:solidFill>
              </a:rPr>
              <a:t>-73% das vítimas de homicídios são negras</a:t>
            </a:r>
          </a:p>
          <a:p>
            <a:r>
              <a:rPr lang="pt-BR" sz="1400" dirty="0"/>
              <a:t>---------------------</a:t>
            </a:r>
            <a:r>
              <a:rPr lang="pt-BR" sz="800" dirty="0"/>
              <a:t>Fonte: Anuário Brasileiro de Segurança Pública</a:t>
            </a:r>
          </a:p>
          <a:p>
            <a:endParaRPr lang="pt-BR" sz="1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t-BR" sz="1400" b="1" dirty="0">
                <a:solidFill>
                  <a:schemeClr val="accent3">
                    <a:lumMod val="50000"/>
                  </a:schemeClr>
                </a:solidFill>
              </a:rPr>
              <a:t>UFSC:</a:t>
            </a:r>
          </a:p>
          <a:p>
            <a:r>
              <a:rPr lang="pt-BR" sz="1400" b="1" dirty="0">
                <a:solidFill>
                  <a:schemeClr val="accent3">
                    <a:lumMod val="50000"/>
                  </a:schemeClr>
                </a:solidFill>
              </a:rPr>
              <a:t>-12,6% dos estudantes são negros</a:t>
            </a:r>
          </a:p>
          <a:p>
            <a:r>
              <a:rPr lang="pt-BR" sz="1400" dirty="0"/>
              <a:t>---------------------</a:t>
            </a:r>
            <a:r>
              <a:rPr lang="pt-BR" sz="800" dirty="0"/>
              <a:t>Fonte: 377 estudantes da UFSC</a:t>
            </a:r>
          </a:p>
        </p:txBody>
      </p:sp>
    </p:spTree>
    <p:extLst>
      <p:ext uri="{BB962C8B-B14F-4D97-AF65-F5344CB8AC3E}">
        <p14:creationId xmlns:p14="http://schemas.microsoft.com/office/powerpoint/2010/main" val="4165828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278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3906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74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7648" y="316502"/>
            <a:ext cx="8610600" cy="1293028"/>
          </a:xfrm>
        </p:spPr>
        <p:txBody>
          <a:bodyPr/>
          <a:lstStyle/>
          <a:p>
            <a:r>
              <a:rPr lang="pt-BR" dirty="0"/>
              <a:t>Crime no Campus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5440" y="1836438"/>
            <a:ext cx="10009112" cy="4987822"/>
          </a:xfrm>
        </p:spPr>
        <p:txBody>
          <a:bodyPr>
            <a:normAutofit/>
          </a:bodyPr>
          <a:lstStyle/>
          <a:p>
            <a:r>
              <a:rPr lang="pt-BR" dirty="0"/>
              <a:t>Apenas recentemente os pesquisadores têm explorado o crime no Campus;</a:t>
            </a:r>
          </a:p>
          <a:p>
            <a:pPr lvl="1"/>
            <a:r>
              <a:rPr lang="pt-BR" dirty="0"/>
              <a:t>Foco: natureza e a extensão dos crimes;</a:t>
            </a:r>
          </a:p>
          <a:p>
            <a:pPr lvl="1"/>
            <a:endParaRPr lang="pt-BR" dirty="0"/>
          </a:p>
          <a:p>
            <a:r>
              <a:rPr lang="pt-BR" dirty="0"/>
              <a:t>Legislação federal (1990) nos EUA</a:t>
            </a:r>
          </a:p>
          <a:p>
            <a:endParaRPr lang="pt-BR" dirty="0"/>
          </a:p>
          <a:p>
            <a:pPr lvl="1"/>
            <a:r>
              <a:rPr lang="pt-BR" dirty="0"/>
              <a:t>“Jeanne </a:t>
            </a:r>
            <a:r>
              <a:rPr lang="pt-BR" dirty="0" err="1"/>
              <a:t>Clery</a:t>
            </a:r>
            <a:r>
              <a:rPr lang="pt-BR" dirty="0"/>
              <a:t> </a:t>
            </a:r>
            <a:r>
              <a:rPr lang="pt-BR" dirty="0" err="1"/>
              <a:t>Disclosure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Campus Security </a:t>
            </a:r>
            <a:r>
              <a:rPr lang="pt-BR" dirty="0" err="1"/>
              <a:t>Policy</a:t>
            </a:r>
            <a:r>
              <a:rPr lang="pt-BR" dirty="0"/>
              <a:t>” e “Campus Crime </a:t>
            </a:r>
            <a:r>
              <a:rPr lang="pt-BR" dirty="0" err="1"/>
              <a:t>Statistics</a:t>
            </a:r>
            <a:r>
              <a:rPr lang="pt-BR" dirty="0"/>
              <a:t> </a:t>
            </a:r>
            <a:r>
              <a:rPr lang="pt-BR" dirty="0" err="1"/>
              <a:t>Act</a:t>
            </a:r>
            <a:r>
              <a:rPr lang="pt-BR" dirty="0"/>
              <a:t>” – </a:t>
            </a:r>
            <a:r>
              <a:rPr lang="pt-BR" b="1" dirty="0" err="1"/>
              <a:t>Clery</a:t>
            </a:r>
            <a:r>
              <a:rPr lang="pt-BR" b="1" dirty="0"/>
              <a:t> </a:t>
            </a:r>
            <a:r>
              <a:rPr lang="pt-BR" b="1" dirty="0" err="1"/>
              <a:t>Act</a:t>
            </a:r>
            <a:r>
              <a:rPr lang="pt-BR" b="1" dirty="0" smtClean="0"/>
              <a:t>; estuprada e assassinada na universidade.</a:t>
            </a:r>
            <a:endParaRPr lang="pt-BR" b="1" dirty="0"/>
          </a:p>
          <a:p>
            <a:pPr lvl="1"/>
            <a:endParaRPr lang="pt-BR" dirty="0"/>
          </a:p>
          <a:p>
            <a:pPr lvl="1"/>
            <a:r>
              <a:rPr lang="pt-BR" dirty="0"/>
              <a:t>Primeira legislação federal endereçada especificamente ao crime no Campus;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Instituições devem manter estatísticas confiáveis das ocorrências de vitimização nas instituições de ensino superior;</a:t>
            </a:r>
          </a:p>
          <a:p>
            <a:pPr lvl="1"/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6565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427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90894" y="188640"/>
            <a:ext cx="7522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i="1" dirty="0"/>
              <a:t>Medo de sofrer agressão sexual</a:t>
            </a:r>
          </a:p>
        </p:txBody>
      </p:sp>
      <p:sp>
        <p:nvSpPr>
          <p:cNvPr id="5" name="Retângulo 4"/>
          <p:cNvSpPr/>
          <p:nvPr/>
        </p:nvSpPr>
        <p:spPr>
          <a:xfrm>
            <a:off x="623392" y="1988840"/>
            <a:ext cx="5328592" cy="11521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68% tem medo de sofrer agressão sexual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104112" y="1988840"/>
            <a:ext cx="4968552" cy="830997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96,2% 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</a:rPr>
              <a:t>das estudantes tem medo de sofrer agressão sexual</a:t>
            </a:r>
          </a:p>
        </p:txBody>
      </p:sp>
      <p:sp>
        <p:nvSpPr>
          <p:cNvPr id="10" name="Seta: para a Direita 9"/>
          <p:cNvSpPr/>
          <p:nvPr/>
        </p:nvSpPr>
        <p:spPr>
          <a:xfrm>
            <a:off x="6240016" y="2348880"/>
            <a:ext cx="648072" cy="432048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63283" y="3829689"/>
            <a:ext cx="3312590" cy="1015663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50000"/>
                  </a:schemeClr>
                </a:solidFill>
              </a:rPr>
              <a:t>Brasil (2015):</a:t>
            </a:r>
          </a:p>
          <a:p>
            <a:r>
              <a:rPr lang="pt-BR" sz="2000" b="1" dirty="0">
                <a:solidFill>
                  <a:schemeClr val="accent3">
                    <a:lumMod val="50000"/>
                  </a:schemeClr>
                </a:solidFill>
              </a:rPr>
              <a:t>- 45.460 estupros</a:t>
            </a:r>
          </a:p>
          <a:p>
            <a:r>
              <a:rPr lang="pt-BR" sz="2000" b="1" dirty="0">
                <a:solidFill>
                  <a:schemeClr val="accent3">
                    <a:lumMod val="50000"/>
                  </a:schemeClr>
                </a:solidFill>
              </a:rPr>
              <a:t>- 125 vítimas por dia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719736" y="3829689"/>
                <a:ext cx="4464496" cy="2585323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2000" b="1" dirty="0">
                    <a:solidFill>
                      <a:schemeClr val="accent3">
                        <a:lumMod val="50000"/>
                      </a:schemeClr>
                    </a:solidFill>
                  </a:rPr>
                  <a:t>SC (2015):</a:t>
                </a:r>
              </a:p>
              <a:p>
                <a:r>
                  <a:rPr lang="pt-BR" sz="2000" b="1" dirty="0">
                    <a:solidFill>
                      <a:schemeClr val="accent3">
                        <a:lumMod val="50000"/>
                      </a:schemeClr>
                    </a:solidFill>
                  </a:rPr>
                  <a:t>- 2.695 estupros</a:t>
                </a:r>
              </a:p>
              <a:p>
                <a:r>
                  <a:rPr lang="pt-BR" sz="2000" b="1" dirty="0">
                    <a:solidFill>
                      <a:schemeClr val="accent3">
                        <a:lumMod val="50000"/>
                      </a:schemeClr>
                    </a:solidFill>
                  </a:rPr>
                  <a:t>- 39,5 por 100 mil</a:t>
                </a:r>
              </a:p>
              <a:p>
                <a:r>
                  <a:rPr lang="pt-BR" sz="2000" b="1" dirty="0">
                    <a:solidFill>
                      <a:schemeClr val="accent3">
                        <a:lumMod val="50000"/>
                      </a:schemeClr>
                    </a:solidFill>
                  </a:rPr>
                  <a:t>- 3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°</m:t>
                    </m:r>
                  </m:oMath>
                </a14:m>
                <a:r>
                  <a:rPr lang="pt-BR" sz="2000" b="1" dirty="0">
                    <a:solidFill>
                      <a:schemeClr val="accent3">
                        <a:lumMod val="50000"/>
                      </a:schemeClr>
                    </a:solidFill>
                  </a:rPr>
                  <a:t> Lugar</a:t>
                </a:r>
              </a:p>
              <a:p>
                <a:r>
                  <a:rPr lang="pt-BR" sz="2000" b="1" dirty="0">
                    <a:solidFill>
                      <a:schemeClr val="accent3">
                        <a:lumMod val="50000"/>
                      </a:schemeClr>
                    </a:solidFill>
                  </a:rPr>
                  <a:t>- 697 tentativas de estupros</a:t>
                </a:r>
              </a:p>
              <a:p>
                <a:r>
                  <a:rPr lang="pt-BR" sz="2000" b="1" dirty="0">
                    <a:solidFill>
                      <a:schemeClr val="accent3">
                        <a:lumMod val="50000"/>
                      </a:schemeClr>
                    </a:solidFill>
                  </a:rPr>
                  <a:t>- 10,2 por 100 mil</a:t>
                </a:r>
              </a:p>
              <a:p>
                <a:r>
                  <a:rPr lang="pt-BR" sz="2000" b="1" dirty="0">
                    <a:solidFill>
                      <a:schemeClr val="accent3">
                        <a:lumMod val="50000"/>
                      </a:schemeClr>
                    </a:solidFill>
                  </a:rPr>
                  <a:t>- 1</a:t>
                </a:r>
                <a14:m>
                  <m:oMath xmlns:m="http://schemas.openxmlformats.org/officeDocument/2006/math">
                    <m:r>
                      <a:rPr lang="it-IT" sz="2000" b="1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°</m:t>
                    </m:r>
                  </m:oMath>
                </a14:m>
                <a:r>
                  <a:rPr lang="pt-BR" sz="2000" b="1" dirty="0">
                    <a:solidFill>
                      <a:schemeClr val="accent3">
                        <a:lumMod val="50000"/>
                      </a:schemeClr>
                    </a:solidFill>
                  </a:rPr>
                  <a:t> Lugar</a:t>
                </a:r>
              </a:p>
              <a:p>
                <a:r>
                  <a:rPr lang="pt-BR" sz="1400" dirty="0"/>
                  <a:t>------------------------</a:t>
                </a:r>
              </a:p>
              <a:p>
                <a:r>
                  <a:rPr lang="pt-BR" sz="800" dirty="0"/>
                  <a:t>Fonte: Anuário Brasileiro de Segurança Pública</a:t>
                </a: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36" y="3829689"/>
                <a:ext cx="4464496" cy="2585323"/>
              </a:xfrm>
              <a:prstGeom prst="rect">
                <a:avLst/>
              </a:prstGeom>
              <a:blipFill>
                <a:blip r:embed="rId2"/>
                <a:stretch>
                  <a:fillRect l="-1224" t="-1174"/>
                </a:stretch>
              </a:blipFill>
              <a:ln>
                <a:solidFill>
                  <a:schemeClr val="accent2"/>
                </a:solidFill>
                <a:prstDash val="sysDash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8602367" y="2947946"/>
            <a:ext cx="3470297" cy="1569660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70% 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</a:rPr>
              <a:t>dos não heterossexuais tem medo de sofrer agressão sexual</a:t>
            </a:r>
          </a:p>
        </p:txBody>
      </p:sp>
    </p:spTree>
    <p:extLst>
      <p:ext uri="{BB962C8B-B14F-4D97-AF65-F5344CB8AC3E}">
        <p14:creationId xmlns:p14="http://schemas.microsoft.com/office/powerpoint/2010/main" val="2513933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268760"/>
            <a:ext cx="8982766" cy="4867406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587326" y="150574"/>
            <a:ext cx="86354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i="1" dirty="0"/>
              <a:t>MEDO DO CRIME e forças de segurança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647728" y="6208402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Fonte: 377 estudantes da UFSC regularmente matriculados (2016)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896200" y="1249615"/>
            <a:ext cx="1800200" cy="769441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3">
                    <a:lumMod val="50000"/>
                  </a:schemeClr>
                </a:solidFill>
              </a:rPr>
              <a:t>Brasil: 59% (+5%)</a:t>
            </a:r>
          </a:p>
          <a:p>
            <a:pPr algn="ctr"/>
            <a:r>
              <a:rPr lang="pt-BR" sz="1400" dirty="0"/>
              <a:t>------------------------</a:t>
            </a:r>
            <a:r>
              <a:rPr lang="pt-BR" sz="800" dirty="0"/>
              <a:t>Fonte: Anuário Brasileiro de Segurança Pública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231904" y="1772816"/>
            <a:ext cx="1800200" cy="769441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3">
                    <a:lumMod val="50000"/>
                  </a:schemeClr>
                </a:solidFill>
              </a:rPr>
              <a:t>Brasil: 53% (+10%)</a:t>
            </a:r>
          </a:p>
          <a:p>
            <a:pPr algn="ctr"/>
            <a:r>
              <a:rPr lang="pt-BR" sz="1400" dirty="0"/>
              <a:t>------------------------</a:t>
            </a:r>
            <a:r>
              <a:rPr lang="pt-BR" sz="800" dirty="0"/>
              <a:t>Fonte: Anuário Brasileiro de Segurança Pública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840416" y="2924944"/>
            <a:ext cx="1966319" cy="1415772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3">
                    <a:lumMod val="50000"/>
                  </a:schemeClr>
                </a:solidFill>
              </a:rPr>
              <a:t>Brasil: 73% acham que os policiais exageram no uso da violência</a:t>
            </a:r>
          </a:p>
          <a:p>
            <a:pPr algn="ctr"/>
            <a:r>
              <a:rPr lang="pt-BR" sz="1400" dirty="0"/>
              <a:t>---------------------------</a:t>
            </a:r>
            <a:r>
              <a:rPr lang="pt-BR" sz="800" dirty="0"/>
              <a:t>Fonte: Anuário Brasileiro de Segurança Pública</a:t>
            </a:r>
          </a:p>
        </p:txBody>
      </p:sp>
    </p:spTree>
    <p:extLst>
      <p:ext uri="{BB962C8B-B14F-4D97-AF65-F5344CB8AC3E}">
        <p14:creationId xmlns:p14="http://schemas.microsoft.com/office/powerpoint/2010/main" val="97348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Medo do crime e seus efeitos sobre a vida das pessoas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1424849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528870"/>
            <a:ext cx="7992888" cy="48090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35760" y="404664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pt-BR" b="1" i="1" dirty="0"/>
              <a:t>Impacto da violência sobre a vida </a:t>
            </a:r>
            <a:r>
              <a:rPr lang="pt-BR" b="1" i="1"/>
              <a:t>das pessoas</a:t>
            </a:r>
            <a:endParaRPr lang="pt-BR" b="1" i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279576" y="6213086"/>
            <a:ext cx="5112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Fonte: 377 estudantes da UFSC regularmente matriculados (2016)</a:t>
            </a:r>
          </a:p>
        </p:txBody>
      </p:sp>
      <p:sp>
        <p:nvSpPr>
          <p:cNvPr id="3" name="Chave Direita 2"/>
          <p:cNvSpPr/>
          <p:nvPr/>
        </p:nvSpPr>
        <p:spPr>
          <a:xfrm>
            <a:off x="7032104" y="2060848"/>
            <a:ext cx="1080120" cy="3744416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8241060" y="3394447"/>
            <a:ext cx="3240360" cy="107721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dirty="0"/>
              <a:t>Muito afetada + afetada = 79%</a:t>
            </a:r>
          </a:p>
        </p:txBody>
      </p:sp>
    </p:spTree>
    <p:extLst>
      <p:ext uri="{BB962C8B-B14F-4D97-AF65-F5344CB8AC3E}">
        <p14:creationId xmlns:p14="http://schemas.microsoft.com/office/powerpoint/2010/main" val="3610123485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791744" y="4206019"/>
            <a:ext cx="5544616" cy="1095189"/>
          </a:xfrm>
          <a:prstGeom prst="rect">
            <a:avLst/>
          </a:prstGeom>
          <a:solidFill>
            <a:schemeClr val="accent2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9816" y="218074"/>
            <a:ext cx="7039880" cy="1293028"/>
          </a:xfrm>
        </p:spPr>
        <p:txBody>
          <a:bodyPr/>
          <a:lstStyle/>
          <a:p>
            <a:r>
              <a:rPr lang="pt-BR" sz="3200" b="1" i="1" dirty="0"/>
              <a:t>Efeitos da violência sobre o medo do crime</a:t>
            </a:r>
          </a:p>
        </p:txBody>
      </p:sp>
      <p:grpSp>
        <p:nvGrpSpPr>
          <p:cNvPr id="13" name="Agrupar 12"/>
          <p:cNvGrpSpPr/>
          <p:nvPr/>
        </p:nvGrpSpPr>
        <p:grpSpPr>
          <a:xfrm>
            <a:off x="9336360" y="3799505"/>
            <a:ext cx="2648879" cy="1908215"/>
            <a:chOff x="9336360" y="3267561"/>
            <a:chExt cx="2648879" cy="1908215"/>
          </a:xfrm>
        </p:grpSpPr>
        <p:sp>
          <p:nvSpPr>
            <p:cNvPr id="4" name="CaixaDeTexto 3"/>
            <p:cNvSpPr txBox="1"/>
            <p:nvPr/>
          </p:nvSpPr>
          <p:spPr>
            <a:xfrm>
              <a:off x="9345623" y="3267561"/>
              <a:ext cx="2639616" cy="1169551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accent3">
                      <a:lumMod val="50000"/>
                    </a:schemeClr>
                  </a:solidFill>
                </a:rPr>
                <a:t>Os aspectos subjetivos relacionados ao medo do crime provocam efeitos importantes sobre a vida das pessoas </a:t>
              </a:r>
              <a:endParaRPr lang="pt-BR" sz="800" dirty="0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9336360" y="4437112"/>
              <a:ext cx="2639616" cy="738664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accent3">
                      <a:lumMod val="50000"/>
                    </a:schemeClr>
                  </a:solidFill>
                </a:rPr>
                <a:t>O que este medo implica em termos sociais (confiança) e políticos (instituições)?</a:t>
              </a:r>
              <a:endParaRPr lang="pt-BR" sz="800" dirty="0"/>
            </a:p>
          </p:txBody>
        </p:sp>
      </p:grp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997682"/>
              </p:ext>
            </p:extLst>
          </p:nvPr>
        </p:nvGraphicFramePr>
        <p:xfrm>
          <a:off x="479376" y="1511102"/>
          <a:ext cx="8712970" cy="453499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42594">
                  <a:extLst>
                    <a:ext uri="{9D8B030D-6E8A-4147-A177-3AD203B41FA5}">
                      <a16:colId xmlns="" xmlns:a16="http://schemas.microsoft.com/office/drawing/2014/main" val="3482892013"/>
                    </a:ext>
                  </a:extLst>
                </a:gridCol>
                <a:gridCol w="1742594">
                  <a:extLst>
                    <a:ext uri="{9D8B030D-6E8A-4147-A177-3AD203B41FA5}">
                      <a16:colId xmlns="" xmlns:a16="http://schemas.microsoft.com/office/drawing/2014/main" val="188379980"/>
                    </a:ext>
                  </a:extLst>
                </a:gridCol>
                <a:gridCol w="1742594">
                  <a:extLst>
                    <a:ext uri="{9D8B030D-6E8A-4147-A177-3AD203B41FA5}">
                      <a16:colId xmlns="" xmlns:a16="http://schemas.microsoft.com/office/drawing/2014/main" val="308817214"/>
                    </a:ext>
                  </a:extLst>
                </a:gridCol>
                <a:gridCol w="1742594">
                  <a:extLst>
                    <a:ext uri="{9D8B030D-6E8A-4147-A177-3AD203B41FA5}">
                      <a16:colId xmlns="" xmlns:a16="http://schemas.microsoft.com/office/drawing/2014/main" val="3807123229"/>
                    </a:ext>
                  </a:extLst>
                </a:gridCol>
                <a:gridCol w="1742594">
                  <a:extLst>
                    <a:ext uri="{9D8B030D-6E8A-4147-A177-3AD203B41FA5}">
                      <a16:colId xmlns="" xmlns:a16="http://schemas.microsoft.com/office/drawing/2014/main" val="4039829689"/>
                    </a:ext>
                  </a:extLst>
                </a:gridCol>
              </a:tblGrid>
              <a:tr h="1053802">
                <a:tc gridSpan="2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Efeitos do medo do crime sobre a vida das pessoas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7885783"/>
                  </a:ext>
                </a:extLst>
              </a:tr>
              <a:tr h="870299">
                <a:tc gridSpan="2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Baixo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Alto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69992814"/>
                  </a:ext>
                </a:extLst>
              </a:tr>
              <a:tr h="870299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Medo do Crime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Baixo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/>
                        <a:t>73%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/>
                        <a:t>51%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/>
                        <a:t>31%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36627577"/>
                  </a:ext>
                </a:extLst>
              </a:tr>
              <a:tr h="870299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Alto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/>
                        <a:t>27%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/>
                        <a:t>49%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/>
                        <a:t>69%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40399264"/>
                  </a:ext>
                </a:extLst>
              </a:tr>
              <a:tr h="870299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57789674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079778" y="6161268"/>
            <a:ext cx="5112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Fonte: 377 estudantes da UFSC regularmente matriculados (2016)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199456" y="1844824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pt-BR" dirty="0"/>
              <a:t>Chi-Square: 0%</a:t>
            </a:r>
          </a:p>
        </p:txBody>
      </p:sp>
    </p:spTree>
    <p:extLst>
      <p:ext uri="{BB962C8B-B14F-4D97-AF65-F5344CB8AC3E}">
        <p14:creationId xmlns:p14="http://schemas.microsoft.com/office/powerpoint/2010/main" val="683663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Vitimização (violência concreta)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180971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168008" y="30561"/>
            <a:ext cx="4320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b="1" i="1" dirty="0"/>
              <a:t>VITIMIZAÇÃO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911424" y="1412776"/>
            <a:ext cx="11089232" cy="5445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/>
              <a:t>Questões utilizadas para </a:t>
            </a:r>
            <a:r>
              <a:rPr lang="pt-BR" sz="4000" i="1" dirty="0"/>
              <a:t>mensurar</a:t>
            </a:r>
            <a:r>
              <a:rPr lang="pt-BR" sz="4000" dirty="0"/>
              <a:t> a vitimização / Nos últimos cinco anos, você ou alguém da sua família: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endParaRPr lang="pt-BR" sz="2500" dirty="0"/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pt-BR" sz="2900" dirty="0"/>
              <a:t>Teve qualquer um dos seus veículos ROUBADOS?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pt-BR" sz="2900" dirty="0"/>
              <a:t>Teve qualquer um dos seus veículos FURTADOS?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pt-BR" sz="2900" dirty="0"/>
              <a:t>Foram vítimas de algum furto de objetos no veículo?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pt-BR" sz="2900" dirty="0"/>
              <a:t>Tiveram qualquer dessas motos ROUBADAS?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pt-BR" sz="2900" dirty="0"/>
              <a:t>Tiveram qualquer dessas motos FURTADAS?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pt-BR" sz="2900" dirty="0"/>
              <a:t>Bicicletas ROUBADAS?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pt-BR" sz="2900" dirty="0"/>
              <a:t>Bicicletas FURTADAS?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pt-BR" sz="2900" dirty="0"/>
              <a:t>Sua casa roubada?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pt-BR" sz="2900" dirty="0"/>
              <a:t>Você foi roubado?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pt-BR" sz="2900" dirty="0"/>
              <a:t>Você foi vítima de furto de propriedade pessoal, isto é, levaram sem usar a força?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pt-BR" sz="2900" dirty="0"/>
              <a:t>Você foi vítima de agressão ou abuso sexual?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pt-BR" sz="2900" dirty="0"/>
              <a:t>Você foi agredido fisicamente ou ameaçado por alguém de uma maneira realmente amedrontadora?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pt-BR" sz="2900" dirty="0"/>
              <a:t>Você sofreu algum tipo de discriminação?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pt-BR" sz="2900" dirty="0"/>
              <a:t>Você já foi vítima de sequestro relâmpago?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5868785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39" y="1196752"/>
            <a:ext cx="11629858" cy="575804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3768" y="-3393"/>
            <a:ext cx="8610600" cy="1293028"/>
          </a:xfrm>
        </p:spPr>
        <p:txBody>
          <a:bodyPr/>
          <a:lstStyle/>
          <a:p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Formas de vitimização</a:t>
            </a:r>
          </a:p>
        </p:txBody>
      </p:sp>
    </p:spTree>
    <p:extLst>
      <p:ext uri="{BB962C8B-B14F-4D97-AF65-F5344CB8AC3E}">
        <p14:creationId xmlns:p14="http://schemas.microsoft.com/office/powerpoint/2010/main" val="1997706442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172433"/>
            <a:ext cx="10153128" cy="524605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3768" y="-3393"/>
            <a:ext cx="8610600" cy="1293028"/>
          </a:xfrm>
        </p:spPr>
        <p:txBody>
          <a:bodyPr/>
          <a:lstStyle/>
          <a:p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Formas de vitimização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847528" y="2696146"/>
            <a:ext cx="201622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15% na UFSC e/ou ao redor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123892" y="2696146"/>
            <a:ext cx="201622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23% na UFSC e/ou ao redor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400256" y="4149080"/>
            <a:ext cx="201622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33% na UFSC e/ou ao redor</a:t>
            </a:r>
          </a:p>
        </p:txBody>
      </p:sp>
    </p:spTree>
    <p:extLst>
      <p:ext uri="{BB962C8B-B14F-4D97-AF65-F5344CB8AC3E}">
        <p14:creationId xmlns:p14="http://schemas.microsoft.com/office/powerpoint/2010/main" val="352174324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7648" y="307173"/>
            <a:ext cx="8610600" cy="1293028"/>
          </a:xfrm>
        </p:spPr>
        <p:txBody>
          <a:bodyPr/>
          <a:lstStyle/>
          <a:p>
            <a:r>
              <a:rPr lang="pt-BR" dirty="0"/>
              <a:t>Crime no Campus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600201"/>
            <a:ext cx="7859216" cy="1108720"/>
          </a:xfrm>
        </p:spPr>
        <p:txBody>
          <a:bodyPr>
            <a:normAutofit/>
          </a:bodyPr>
          <a:lstStyle/>
          <a:p>
            <a:r>
              <a:rPr lang="pt-BR" dirty="0" err="1"/>
              <a:t>Sloan</a:t>
            </a:r>
            <a:r>
              <a:rPr lang="pt-BR" dirty="0"/>
              <a:t> e Fisher (2014) destacam dinâmicas </a:t>
            </a:r>
            <a:r>
              <a:rPr lang="pt-BR" dirty="0" err="1"/>
              <a:t>criminogênicas</a:t>
            </a:r>
            <a:r>
              <a:rPr lang="pt-BR" dirty="0"/>
              <a:t> do Campus </a:t>
            </a:r>
            <a:r>
              <a:rPr lang="pt-BR" dirty="0" smtClean="0"/>
              <a:t>universitário: orientação da análise dos dados;  construção dos </a:t>
            </a:r>
            <a:r>
              <a:rPr lang="pt-BR" dirty="0" err="1" smtClean="0"/>
              <a:t>questionarios</a:t>
            </a:r>
            <a:r>
              <a:rPr lang="pt-BR" dirty="0" smtClean="0"/>
              <a:t>.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710404"/>
              </p:ext>
            </p:extLst>
          </p:nvPr>
        </p:nvGraphicFramePr>
        <p:xfrm>
          <a:off x="2639616" y="2780659"/>
          <a:ext cx="7560840" cy="38884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804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804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3688">
                <a:tc>
                  <a:txBody>
                    <a:bodyPr/>
                    <a:lstStyle/>
                    <a:p>
                      <a:r>
                        <a:rPr lang="pt-BR" dirty="0"/>
                        <a:t>Dinâmica Física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Dimensão</a:t>
                      </a:r>
                      <a:r>
                        <a:rPr lang="pt-BR" baseline="0" dirty="0"/>
                        <a:t> Temporal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6453">
                <a:tc>
                  <a:txBody>
                    <a:bodyPr/>
                    <a:lstStyle/>
                    <a:p>
                      <a:r>
                        <a:rPr lang="pt-BR" dirty="0"/>
                        <a:t>Dispersão</a:t>
                      </a:r>
                      <a:r>
                        <a:rPr lang="pt-BR" baseline="0" dirty="0"/>
                        <a:t> no espaço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Estudantes</a:t>
                      </a:r>
                      <a:r>
                        <a:rPr lang="pt-BR" baseline="0" dirty="0"/>
                        <a:t> seguem </a:t>
                      </a:r>
                      <a:r>
                        <a:rPr lang="pt-BR" u="sng" baseline="0" dirty="0"/>
                        <a:t>rotinas</a:t>
                      </a:r>
                      <a:r>
                        <a:rPr lang="pt-BR" baseline="0" dirty="0"/>
                        <a:t> similares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9220">
                <a:tc>
                  <a:txBody>
                    <a:bodyPr/>
                    <a:lstStyle/>
                    <a:p>
                      <a:r>
                        <a:rPr lang="pt-BR" u="sng" dirty="0"/>
                        <a:t>Espaço</a:t>
                      </a:r>
                      <a:r>
                        <a:rPr lang="pt-BR" dirty="0"/>
                        <a:t> geográfico segmentado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u="sng" dirty="0"/>
                        <a:t>Rotinas</a:t>
                      </a:r>
                      <a:r>
                        <a:rPr lang="pt-BR" dirty="0"/>
                        <a:t> ajudam os pesquisadores na compreensão</a:t>
                      </a:r>
                      <a:r>
                        <a:rPr lang="pt-BR" baseline="0" dirty="0"/>
                        <a:t> do fenômeno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09220">
                <a:tc>
                  <a:txBody>
                    <a:bodyPr/>
                    <a:lstStyle/>
                    <a:p>
                      <a:r>
                        <a:rPr lang="pt-BR" dirty="0"/>
                        <a:t>Tipos de crime ocorrem mais em certos tipos de prédios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u="sng" dirty="0"/>
                        <a:t>Rotina</a:t>
                      </a:r>
                      <a:r>
                        <a:rPr lang="pt-BR" dirty="0"/>
                        <a:t> dos estudantes inclui componentes</a:t>
                      </a:r>
                      <a:r>
                        <a:rPr lang="pt-BR" baseline="0" dirty="0"/>
                        <a:t> de estilos de vida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84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191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789449"/>
            <a:ext cx="9476697" cy="489654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3768" y="-3393"/>
            <a:ext cx="8610600" cy="1293028"/>
          </a:xfrm>
        </p:spPr>
        <p:txBody>
          <a:bodyPr/>
          <a:lstStyle/>
          <a:p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Formas de vitimização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783768" y="2806560"/>
            <a:ext cx="2601483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51% na UFSC e/ou ao redor</a:t>
            </a:r>
          </a:p>
          <a:p>
            <a:pPr algn="ctr"/>
            <a:endParaRPr lang="pt-BR" sz="2000" dirty="0"/>
          </a:p>
          <a:p>
            <a:pPr algn="ctr"/>
            <a:r>
              <a:rPr lang="pt-BR" sz="2000" dirty="0"/>
              <a:t>30% mulheres</a:t>
            </a:r>
          </a:p>
          <a:p>
            <a:pPr algn="ctr"/>
            <a:endParaRPr lang="pt-BR" sz="2000" dirty="0"/>
          </a:p>
          <a:p>
            <a:pPr algn="ctr"/>
            <a:r>
              <a:rPr lang="pt-BR" sz="2000" dirty="0"/>
              <a:t>70% homens</a:t>
            </a:r>
          </a:p>
          <a:p>
            <a:pPr algn="ctr"/>
            <a:endParaRPr lang="pt-BR" sz="2000" dirty="0"/>
          </a:p>
          <a:p>
            <a:pPr algn="ctr"/>
            <a:r>
              <a:rPr lang="pt-BR" sz="2000" dirty="0"/>
              <a:t>20% uso de arma de fogo</a:t>
            </a:r>
          </a:p>
        </p:txBody>
      </p:sp>
    </p:spTree>
    <p:extLst>
      <p:ext uri="{BB962C8B-B14F-4D97-AF65-F5344CB8AC3E}">
        <p14:creationId xmlns:p14="http://schemas.microsoft.com/office/powerpoint/2010/main" val="17035367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010607"/>
            <a:ext cx="11316955" cy="584739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3768" y="-3393"/>
            <a:ext cx="8610600" cy="1293028"/>
          </a:xfrm>
        </p:spPr>
        <p:txBody>
          <a:bodyPr/>
          <a:lstStyle/>
          <a:p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Formas de vitimização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71464" y="2324464"/>
            <a:ext cx="230425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30% na UFSC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966083" y="2873488"/>
            <a:ext cx="2122985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18% na UFSC e/ou ao redor</a:t>
            </a:r>
          </a:p>
          <a:p>
            <a:pPr algn="ctr"/>
            <a:endParaRPr lang="pt-BR" sz="2000" dirty="0"/>
          </a:p>
          <a:p>
            <a:pPr algn="ctr"/>
            <a:r>
              <a:rPr lang="pt-BR" sz="2000" dirty="0"/>
              <a:t>87% mulheres</a:t>
            </a:r>
          </a:p>
          <a:p>
            <a:pPr algn="ctr"/>
            <a:endParaRPr lang="pt-BR" sz="2000" dirty="0"/>
          </a:p>
          <a:p>
            <a:pPr algn="ctr"/>
            <a:r>
              <a:rPr lang="pt-BR" sz="2000" dirty="0"/>
              <a:t>12% homens</a:t>
            </a:r>
          </a:p>
        </p:txBody>
      </p:sp>
    </p:spTree>
    <p:extLst>
      <p:ext uri="{BB962C8B-B14F-4D97-AF65-F5344CB8AC3E}">
        <p14:creationId xmlns:p14="http://schemas.microsoft.com/office/powerpoint/2010/main" val="2047593646"/>
      </p:ext>
    </p:extLst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Considerações finais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659342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35360" y="2564904"/>
            <a:ext cx="11334465" cy="11521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9225" y="406222"/>
            <a:ext cx="8610600" cy="1293028"/>
          </a:xfrm>
        </p:spPr>
        <p:txBody>
          <a:bodyPr/>
          <a:lstStyle/>
          <a:p>
            <a:r>
              <a:rPr lang="pt-BR" b="1" i="1" dirty="0"/>
              <a:t>Vitimização e medo do crime?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6720" y="1699250"/>
            <a:ext cx="11141888" cy="4898102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A experiência concreta de vitimização produz medo do crime?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60% dos estudantes que </a:t>
            </a:r>
            <a:r>
              <a:rPr lang="pt-BR" sz="2800" b="1" dirty="0"/>
              <a:t>NÃO</a:t>
            </a:r>
            <a:r>
              <a:rPr lang="pt-BR" sz="2800" dirty="0"/>
              <a:t> sofreram nenhum tipo de vitimização, apresentam um alto MEDO DO CRIME!</a:t>
            </a:r>
          </a:p>
          <a:p>
            <a:pPr marL="0" indent="0" algn="just">
              <a:buNone/>
            </a:pPr>
            <a:endParaRPr lang="pt-BR" sz="2800" dirty="0"/>
          </a:p>
          <a:p>
            <a:pPr algn="just"/>
            <a:r>
              <a:rPr lang="pt-BR" sz="2800" dirty="0"/>
              <a:t>A resposta é não. Quais são os fatores que estão produzindo medo do crime?</a:t>
            </a:r>
          </a:p>
          <a:p>
            <a:pPr marL="457200" lvl="1" indent="0" algn="just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6806010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5680" y="276746"/>
            <a:ext cx="8610600" cy="1293028"/>
          </a:xfrm>
        </p:spPr>
        <p:txBody>
          <a:bodyPr/>
          <a:lstStyle/>
          <a:p>
            <a:r>
              <a:rPr lang="pt-BR" dirty="0"/>
              <a:t>Pesquisas de vitimização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9496" y="1569774"/>
            <a:ext cx="9649072" cy="4955570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Os primeiros </a:t>
            </a:r>
            <a:r>
              <a:rPr lang="pt-BR" dirty="0" err="1"/>
              <a:t>surveys</a:t>
            </a:r>
            <a:r>
              <a:rPr lang="pt-BR" dirty="0"/>
              <a:t> de vitimização foram conduzidos nas décadas de 60 e 70;</a:t>
            </a:r>
          </a:p>
          <a:p>
            <a:pPr lvl="1"/>
            <a:r>
              <a:rPr lang="pt-BR" sz="2200" dirty="0"/>
              <a:t>EUA – </a:t>
            </a:r>
            <a:r>
              <a:rPr lang="pt-BR" sz="2200" dirty="0" err="1"/>
              <a:t>National</a:t>
            </a:r>
            <a:r>
              <a:rPr lang="pt-BR" sz="2200" dirty="0"/>
              <a:t> Crime </a:t>
            </a:r>
            <a:r>
              <a:rPr lang="pt-BR" sz="2200" dirty="0" err="1"/>
              <a:t>Victimization</a:t>
            </a:r>
            <a:r>
              <a:rPr lang="pt-BR" sz="2200" dirty="0"/>
              <a:t> </a:t>
            </a:r>
            <a:r>
              <a:rPr lang="pt-BR" sz="2200" dirty="0" err="1"/>
              <a:t>Survey</a:t>
            </a:r>
            <a:r>
              <a:rPr lang="pt-BR" sz="2200" dirty="0"/>
              <a:t> (1973);</a:t>
            </a:r>
          </a:p>
          <a:p>
            <a:pPr lvl="1"/>
            <a:r>
              <a:rPr lang="pt-BR" sz="2200" dirty="0"/>
              <a:t>Reino Unido – British Criminal </a:t>
            </a:r>
            <a:r>
              <a:rPr lang="pt-BR" sz="2200" dirty="0" err="1"/>
              <a:t>Survey</a:t>
            </a:r>
            <a:r>
              <a:rPr lang="pt-BR" sz="2200" dirty="0"/>
              <a:t> (1994);</a:t>
            </a:r>
          </a:p>
          <a:p>
            <a:pPr lvl="1"/>
            <a:r>
              <a:rPr lang="pt-BR" sz="2200" dirty="0"/>
              <a:t>United </a:t>
            </a:r>
            <a:r>
              <a:rPr lang="pt-BR" sz="2200" dirty="0" err="1"/>
              <a:t>Nations</a:t>
            </a:r>
            <a:r>
              <a:rPr lang="pt-BR" sz="2200" dirty="0"/>
              <a:t> </a:t>
            </a:r>
            <a:r>
              <a:rPr lang="pt-BR" sz="2200" dirty="0" err="1"/>
              <a:t>Interregional</a:t>
            </a:r>
            <a:r>
              <a:rPr lang="pt-BR" sz="2200" dirty="0"/>
              <a:t> Crime </a:t>
            </a:r>
            <a:r>
              <a:rPr lang="pt-BR" sz="2200" dirty="0" err="1"/>
              <a:t>and</a:t>
            </a:r>
            <a:r>
              <a:rPr lang="pt-BR" sz="2200" dirty="0"/>
              <a:t> Justice </a:t>
            </a:r>
            <a:r>
              <a:rPr lang="pt-BR" sz="2200" dirty="0" err="1"/>
              <a:t>Research</a:t>
            </a:r>
            <a:r>
              <a:rPr lang="pt-BR" sz="2200" dirty="0"/>
              <a:t> </a:t>
            </a:r>
            <a:r>
              <a:rPr lang="pt-BR" sz="2200" dirty="0" err="1"/>
              <a:t>Institute</a:t>
            </a:r>
            <a:r>
              <a:rPr lang="pt-BR" sz="2200" dirty="0"/>
              <a:t> - UNICRI (1965);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No formato de hoje;</a:t>
            </a:r>
          </a:p>
          <a:p>
            <a:endParaRPr lang="pt-BR" dirty="0"/>
          </a:p>
          <a:p>
            <a:r>
              <a:rPr lang="pt-BR" dirty="0"/>
              <a:t>A primeira pesquisa realizada na América Latina: Pesquisa Nacional de Amostras de Domicílios – PNAD em 1988, coordenada pelo IBGE;</a:t>
            </a:r>
          </a:p>
          <a:p>
            <a:endParaRPr lang="pt-BR" dirty="0"/>
          </a:p>
          <a:p>
            <a:r>
              <a:rPr lang="pt-BR" dirty="0"/>
              <a:t>Mensuram mais do que os incidentes criminais</a:t>
            </a:r>
            <a:r>
              <a:rPr lang="pt-BR" dirty="0" smtClean="0"/>
              <a:t>;</a:t>
            </a:r>
          </a:p>
          <a:p>
            <a:r>
              <a:rPr lang="pt-BR" dirty="0" smtClean="0"/>
              <a:t>EUA, Canadá e Reino Unido; Chile e México; fazem regularmente;</a:t>
            </a:r>
            <a:endParaRPr lang="pt-BR" dirty="0"/>
          </a:p>
          <a:p>
            <a:endParaRPr lang="pt-BR" dirty="0"/>
          </a:p>
          <a:p>
            <a:r>
              <a:rPr lang="pt-BR" dirty="0"/>
              <a:t>Cifras ocultas;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Amplitude de pesquisas de vitimização: a vitimização em  si (os eventos);  Percepções </a:t>
            </a:r>
            <a:r>
              <a:rPr lang="pt-BR" dirty="0"/>
              <a:t>sobre segurança, medo do crime e o sistema de justiça criminal</a:t>
            </a:r>
            <a:r>
              <a:rPr lang="pt-BR" dirty="0" smtClean="0"/>
              <a:t>; </a:t>
            </a:r>
            <a:r>
              <a:rPr lang="pt-BR" dirty="0" smtClean="0">
                <a:solidFill>
                  <a:srgbClr val="FF0000"/>
                </a:solidFill>
              </a:rPr>
              <a:t>pesquisadores perceberam que o medo do crime estava mais difundido que o crime em si mesmo; modificam comportamentos e rotinas;</a:t>
            </a:r>
            <a:endParaRPr lang="pt-BR" dirty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258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87688" y="297504"/>
            <a:ext cx="8610600" cy="1293028"/>
          </a:xfrm>
        </p:spPr>
        <p:txBody>
          <a:bodyPr/>
          <a:lstStyle/>
          <a:p>
            <a:r>
              <a:rPr lang="pt-BR" dirty="0"/>
              <a:t>Pesquisas de vitimização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5480" y="1700808"/>
            <a:ext cx="9793088" cy="1108720"/>
          </a:xfrm>
        </p:spPr>
        <p:txBody>
          <a:bodyPr/>
          <a:lstStyle/>
          <a:p>
            <a:r>
              <a:rPr lang="pt-BR" dirty="0"/>
              <a:t>Aspectos contemplados nas pesquisas de vitimização (United </a:t>
            </a:r>
            <a:r>
              <a:rPr lang="pt-BR" dirty="0" err="1"/>
              <a:t>Nations</a:t>
            </a:r>
            <a:r>
              <a:rPr lang="pt-BR" dirty="0"/>
              <a:t>, 2010):</a:t>
            </a:r>
          </a:p>
          <a:p>
            <a:pPr marL="457200" lvl="1" indent="0">
              <a:buNone/>
            </a:pPr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11329859"/>
              </p:ext>
            </p:extLst>
          </p:nvPr>
        </p:nvGraphicFramePr>
        <p:xfrm>
          <a:off x="2135560" y="2492896"/>
          <a:ext cx="813690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6172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476672"/>
            <a:ext cx="8610600" cy="1293028"/>
          </a:xfrm>
        </p:spPr>
        <p:txBody>
          <a:bodyPr/>
          <a:lstStyle/>
          <a:p>
            <a:r>
              <a:rPr lang="pt-BR" dirty="0"/>
              <a:t>Medo do crime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1844824"/>
            <a:ext cx="10873208" cy="4464496"/>
          </a:xfrm>
        </p:spPr>
        <p:txBody>
          <a:bodyPr/>
          <a:lstStyle/>
          <a:p>
            <a:r>
              <a:rPr lang="pt-BR" dirty="0"/>
              <a:t>Medo do crime estava mais difundido do que o crime em si mesmo;</a:t>
            </a:r>
          </a:p>
          <a:p>
            <a:endParaRPr lang="pt-BR" dirty="0"/>
          </a:p>
          <a:p>
            <a:r>
              <a:rPr lang="pt-BR" dirty="0"/>
              <a:t>Vinculado ao senso individual de vulnerabilidade: gênero, idade e classe social, (HALE, 1996);</a:t>
            </a:r>
          </a:p>
          <a:p>
            <a:endParaRPr lang="pt-BR" dirty="0"/>
          </a:p>
          <a:p>
            <a:r>
              <a:rPr lang="pt-BR" dirty="0"/>
              <a:t>Pessoas modificam hábitos e rotinas;</a:t>
            </a:r>
          </a:p>
          <a:p>
            <a:endParaRPr lang="pt-BR" dirty="0"/>
          </a:p>
          <a:p>
            <a:r>
              <a:rPr lang="pt-BR" dirty="0"/>
              <a:t>Medo do crime e percepção sobre o local físico e o contexto social;</a:t>
            </a:r>
          </a:p>
          <a:p>
            <a:endParaRPr lang="pt-BR" dirty="0"/>
          </a:p>
          <a:p>
            <a:r>
              <a:rPr lang="pt-BR" dirty="0"/>
              <a:t>Informações indiretas sobre o crime (mídia e experiência indireta);</a:t>
            </a:r>
          </a:p>
        </p:txBody>
      </p:sp>
    </p:spTree>
    <p:extLst>
      <p:ext uri="{BB962C8B-B14F-4D97-AF65-F5344CB8AC3E}">
        <p14:creationId xmlns:p14="http://schemas.microsoft.com/office/powerpoint/2010/main" val="427337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031649400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6720" y="1371600"/>
            <a:ext cx="11141888" cy="5225752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Compreender dois aspectos constitutivos da violência:</a:t>
            </a:r>
          </a:p>
          <a:p>
            <a:pPr algn="just"/>
            <a:endParaRPr lang="pt-BR" sz="2800" dirty="0"/>
          </a:p>
          <a:p>
            <a:pPr lvl="1" algn="just"/>
            <a:endParaRPr lang="pt-BR" sz="2600" dirty="0">
              <a:solidFill>
                <a:srgbClr val="FF0000"/>
              </a:solidFill>
            </a:endParaRPr>
          </a:p>
          <a:p>
            <a:pPr lvl="1" algn="just"/>
            <a:endParaRPr lang="pt-BR" sz="2600" dirty="0">
              <a:solidFill>
                <a:srgbClr val="FF0000"/>
              </a:solidFill>
            </a:endParaRPr>
          </a:p>
          <a:p>
            <a:pPr lvl="1" algn="just"/>
            <a:endParaRPr lang="pt-BR" sz="2600" dirty="0">
              <a:solidFill>
                <a:srgbClr val="FF0000"/>
              </a:solidFill>
            </a:endParaRPr>
          </a:p>
          <a:p>
            <a:pPr lvl="1" algn="just"/>
            <a:endParaRPr lang="pt-BR" sz="2600" dirty="0">
              <a:solidFill>
                <a:srgbClr val="FF0000"/>
              </a:solidFill>
            </a:endParaRPr>
          </a:p>
          <a:p>
            <a:pPr algn="just"/>
            <a:r>
              <a:rPr lang="pt-BR" sz="2400" b="1" i="1" dirty="0"/>
              <a:t>Por que analisar o medo do crime?</a:t>
            </a:r>
          </a:p>
          <a:p>
            <a:pPr algn="just"/>
            <a:endParaRPr lang="pt-BR" sz="2400" dirty="0"/>
          </a:p>
          <a:p>
            <a:pPr marL="457200" indent="-457200" algn="just">
              <a:buFont typeface="+mj-lt"/>
              <a:buAutoNum type="arabicPeriod"/>
            </a:pPr>
            <a:r>
              <a:rPr lang="pt-BR" sz="2400" dirty="0"/>
              <a:t>O medo do crime afeta a qualidade de vida das pessoas;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400" dirty="0"/>
              <a:t>O medo do crime é utilizado como poder político;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400" dirty="0"/>
              <a:t>O medo do crime também serve para ganhos econômicos.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7394746" y="2648777"/>
            <a:ext cx="4635369" cy="966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5933" y="78572"/>
            <a:ext cx="8610600" cy="1293028"/>
          </a:xfrm>
        </p:spPr>
        <p:txBody>
          <a:bodyPr/>
          <a:lstStyle/>
          <a:p>
            <a:r>
              <a:rPr lang="pt-BR" b="1" i="1" dirty="0"/>
              <a:t>Objetivos da pesquisa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08299" y="2278941"/>
            <a:ext cx="298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Medo do crime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580374" y="3242757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Vitimização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973096" y="2761793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relação</a:t>
            </a:r>
          </a:p>
        </p:txBody>
      </p:sp>
      <p:cxnSp>
        <p:nvCxnSpPr>
          <p:cNvPr id="13" name="Conector: Angulado 12"/>
          <p:cNvCxnSpPr>
            <a:cxnSpLocks/>
            <a:stCxn id="15" idx="1"/>
            <a:endCxn id="4" idx="1"/>
          </p:cNvCxnSpPr>
          <p:nvPr/>
        </p:nvCxnSpPr>
        <p:spPr>
          <a:xfrm rot="10800000" flipH="1" flipV="1">
            <a:off x="398795" y="1632113"/>
            <a:ext cx="1209504" cy="939215"/>
          </a:xfrm>
          <a:prstGeom prst="bentConnector3">
            <a:avLst>
              <a:gd name="adj1" fmla="val -18900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398795" y="1419404"/>
            <a:ext cx="9148602" cy="4254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: Angulado 17"/>
          <p:cNvCxnSpPr>
            <a:cxnSpLocks/>
            <a:stCxn id="15" idx="1"/>
            <a:endCxn id="11" idx="1"/>
          </p:cNvCxnSpPr>
          <p:nvPr/>
        </p:nvCxnSpPr>
        <p:spPr>
          <a:xfrm rot="10800000" flipH="1" flipV="1">
            <a:off x="398794" y="1632113"/>
            <a:ext cx="1181579" cy="1903031"/>
          </a:xfrm>
          <a:prstGeom prst="bentConnector3">
            <a:avLst>
              <a:gd name="adj1" fmla="val -19347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have Direita 22"/>
          <p:cNvSpPr/>
          <p:nvPr/>
        </p:nvSpPr>
        <p:spPr>
          <a:xfrm>
            <a:off x="4661972" y="2578478"/>
            <a:ext cx="404390" cy="96644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7308746" y="2648778"/>
            <a:ext cx="4721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 vitimização produz mais medo do crime?</a:t>
            </a:r>
          </a:p>
        </p:txBody>
      </p:sp>
      <p:sp>
        <p:nvSpPr>
          <p:cNvPr id="25" name="Seta: para a Direita 24"/>
          <p:cNvSpPr/>
          <p:nvPr/>
        </p:nvSpPr>
        <p:spPr>
          <a:xfrm>
            <a:off x="6605414" y="2863716"/>
            <a:ext cx="607458" cy="379041"/>
          </a:xfrm>
          <a:prstGeom prst="rightArrow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426720" y="4083432"/>
            <a:ext cx="5395326" cy="4246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7517498" y="4955257"/>
            <a:ext cx="1264892" cy="5317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/>
          <p:cNvSpPr/>
          <p:nvPr/>
        </p:nvSpPr>
        <p:spPr>
          <a:xfrm>
            <a:off x="6600056" y="5417572"/>
            <a:ext cx="1264892" cy="5317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6752456" y="5569972"/>
            <a:ext cx="1264892" cy="3641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7567412" y="5949280"/>
            <a:ext cx="1264892" cy="3641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230728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80510" y="0"/>
            <a:ext cx="1977520" cy="1143000"/>
          </a:xfrm>
        </p:spPr>
        <p:txBody>
          <a:bodyPr/>
          <a:lstStyle/>
          <a:p>
            <a:pPr algn="ctr"/>
            <a:r>
              <a:rPr lang="pt-BR" b="1" i="1" dirty="0"/>
              <a:t>UFSC</a:t>
            </a: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7920130" y="1292288"/>
            <a:ext cx="4297225" cy="54490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400" dirty="0"/>
              <a:t>UFSC</a:t>
            </a:r>
          </a:p>
          <a:p>
            <a:pPr marL="0" indent="0">
              <a:buNone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pt-BR" sz="2400" b="1" dirty="0"/>
              <a:t>28.742 estudantes </a:t>
            </a:r>
            <a:r>
              <a:rPr lang="pt-BR" sz="2400" dirty="0"/>
              <a:t>de graduação</a:t>
            </a:r>
            <a:r>
              <a:rPr lang="pt-BR" sz="2400" b="1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pt-BR" sz="2400" dirty="0"/>
              <a:t>118 cursos de graduação;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pt-BR" sz="2400" b="1" dirty="0"/>
              <a:t>15.283 estudantes </a:t>
            </a:r>
            <a:r>
              <a:rPr lang="pt-BR" sz="2400" dirty="0"/>
              <a:t>de pós-graduação (7.001 mestrado e doutorado);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pt-BR" sz="2400" dirty="0"/>
              <a:t>63 programas de pós-graduação.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AO REDOR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pt-BR" sz="2400" dirty="0"/>
              <a:t>Trindade: 18.812;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pt-BR" sz="2400" dirty="0"/>
              <a:t>Córrego grande: 10.563;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pt-BR" sz="2400" dirty="0"/>
              <a:t>Pantanal: 5.496;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pt-BR" sz="2400" dirty="0"/>
              <a:t>Saco dos Limões: 14.670.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pt-BR" sz="2400" dirty="0"/>
          </a:p>
          <a:p>
            <a:endParaRPr lang="pt-BR" sz="2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7876292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4939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4451</TotalTime>
  <Words>1483</Words>
  <Application>Microsoft Office PowerPoint</Application>
  <PresentationFormat>Personalizar</PresentationFormat>
  <Paragraphs>231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Trilha de Vapor</vt:lpstr>
      <vt:lpstr>Medo do Crime e Vitimização</vt:lpstr>
      <vt:lpstr>Crime no Campus</vt:lpstr>
      <vt:lpstr>Crime no Campus</vt:lpstr>
      <vt:lpstr>Pesquisas de vitimização</vt:lpstr>
      <vt:lpstr>Pesquisas de vitimização</vt:lpstr>
      <vt:lpstr>Medo do crime</vt:lpstr>
      <vt:lpstr>Resultados</vt:lpstr>
      <vt:lpstr>Objetivos da pesquisa</vt:lpstr>
      <vt:lpstr>UFSC</vt:lpstr>
      <vt:lpstr>Aspectos metodológicos</vt:lpstr>
      <vt:lpstr>Apresentação do PowerPoint</vt:lpstr>
      <vt:lpstr>Medo do crime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Medo do crime e seus efeitos sobre a vida das pessoas</vt:lpstr>
      <vt:lpstr>Impacto da violência sobre a vida das pessoas</vt:lpstr>
      <vt:lpstr>Efeitos da violência sobre o medo do crime</vt:lpstr>
      <vt:lpstr>Vitimização (violência concreta)</vt:lpstr>
      <vt:lpstr>Apresentação do PowerPoint</vt:lpstr>
      <vt:lpstr>Formas de vitimização</vt:lpstr>
      <vt:lpstr>Formas de vitimização</vt:lpstr>
      <vt:lpstr>Formas de vitimização</vt:lpstr>
      <vt:lpstr>Formas de vitimização</vt:lpstr>
      <vt:lpstr>Considerações finais</vt:lpstr>
      <vt:lpstr>Vitimização e medo do crime?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Reviendo el debate entre desigualdad social y criminalidad</dc:title>
  <dc:creator>Seibel</dc:creator>
  <cp:lastModifiedBy>Erni</cp:lastModifiedBy>
  <cp:revision>300</cp:revision>
  <dcterms:created xsi:type="dcterms:W3CDTF">2009-08-25T13:12:35Z</dcterms:created>
  <dcterms:modified xsi:type="dcterms:W3CDTF">2017-08-24T13:16:43Z</dcterms:modified>
</cp:coreProperties>
</file>